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6"/>
  </p:notesMasterIdLst>
  <p:sldIdLst>
    <p:sldId id="256" r:id="rId2"/>
    <p:sldId id="257" r:id="rId3"/>
    <p:sldId id="258" r:id="rId4"/>
    <p:sldId id="272" r:id="rId5"/>
    <p:sldId id="264" r:id="rId6"/>
    <p:sldId id="259" r:id="rId7"/>
    <p:sldId id="260" r:id="rId8"/>
    <p:sldId id="261" r:id="rId9"/>
    <p:sldId id="265" r:id="rId10"/>
    <p:sldId id="266" r:id="rId11"/>
    <p:sldId id="267" r:id="rId12"/>
    <p:sldId id="268" r:id="rId13"/>
    <p:sldId id="269" r:id="rId14"/>
    <p:sldId id="270" r:id="rId15"/>
    <p:sldId id="273" r:id="rId16"/>
    <p:sldId id="271" r:id="rId17"/>
    <p:sldId id="274" r:id="rId18"/>
    <p:sldId id="276" r:id="rId19"/>
    <p:sldId id="275" r:id="rId20"/>
    <p:sldId id="277" r:id="rId21"/>
    <p:sldId id="279" r:id="rId22"/>
    <p:sldId id="280" r:id="rId23"/>
    <p:sldId id="281" r:id="rId24"/>
    <p:sldId id="282" r:id="rId2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12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AB8CAE-0AD3-4AA7-B648-F2607244FD29}" type="datetimeFigureOut">
              <a:rPr lang="nl-NL" smtClean="0"/>
              <a:pPr/>
              <a:t>26-11-2015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A5F92F-67BB-4377-A884-54F8996E4498}" type="slidenum">
              <a:rPr lang="nl-NL" smtClean="0"/>
              <a:pPr/>
              <a:t>‹nr.›</a:t>
            </a:fld>
            <a:endParaRPr lang="nl-NL"/>
          </a:p>
        </p:txBody>
      </p:sp>
    </p:spTree>
    <p:extLst>
      <p:ext uri="{BB962C8B-B14F-4D97-AF65-F5344CB8AC3E}">
        <p14:creationId xmlns:p14="http://schemas.microsoft.com/office/powerpoint/2010/main" val="2051783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wcs.nl/fileadmin/user_upload/Documenten/PDF/WCS_2009-1_05_Zwart_geel_en_rood.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Bij wondverzorging</a:t>
            </a:r>
            <a:r>
              <a:rPr lang="nl-NL" baseline="0" dirty="0" smtClean="0"/>
              <a:t> gebruik gemaakt van: WSC model </a:t>
            </a:r>
          </a:p>
          <a:p>
            <a:r>
              <a:rPr lang="nl-NL" sz="1200" b="0" i="0" kern="1200" dirty="0" smtClean="0">
                <a:solidFill>
                  <a:schemeClr val="tx1"/>
                </a:solidFill>
                <a:latin typeface="+mn-lt"/>
                <a:ea typeface="+mn-ea"/>
                <a:cs typeface="+mn-cs"/>
              </a:rPr>
              <a:t>Het WCS Classificatiemodel, dat door de WCS is </a:t>
            </a:r>
            <a:r>
              <a:rPr lang="nl-NL" sz="1200" b="1" i="0" u="none" strike="noStrike" kern="1200" dirty="0" smtClean="0">
                <a:solidFill>
                  <a:schemeClr val="tx1"/>
                </a:solidFill>
                <a:latin typeface="+mn-lt"/>
                <a:ea typeface="+mn-ea"/>
                <a:cs typeface="+mn-cs"/>
                <a:hlinkClick r:id="rId3"/>
              </a:rPr>
              <a:t>ontwikkeld</a:t>
            </a:r>
            <a:r>
              <a:rPr lang="nl-NL" sz="1200" b="0" i="0" kern="1200" dirty="0" smtClean="0">
                <a:solidFill>
                  <a:schemeClr val="tx1"/>
                </a:solidFill>
                <a:latin typeface="+mn-lt"/>
                <a:ea typeface="+mn-ea"/>
                <a:cs typeface="+mn-cs"/>
              </a:rPr>
              <a:t>, is een hulpmiddel bij het bepalen van het doel van de lokale wondbehandeling en van het juiste </a:t>
            </a:r>
            <a:r>
              <a:rPr lang="nl-NL" sz="1200" b="0" i="0" kern="1200" dirty="0" err="1" smtClean="0">
                <a:solidFill>
                  <a:schemeClr val="tx1"/>
                </a:solidFill>
                <a:latin typeface="+mn-lt"/>
                <a:ea typeface="+mn-ea"/>
                <a:cs typeface="+mn-cs"/>
              </a:rPr>
              <a:t>wondbehandelingsproduct</a:t>
            </a:r>
            <a:r>
              <a:rPr lang="nl-NL" sz="1200" b="0" i="0" kern="1200" dirty="0" smtClean="0">
                <a:solidFill>
                  <a:schemeClr val="tx1"/>
                </a:solidFill>
                <a:latin typeface="+mn-lt"/>
                <a:ea typeface="+mn-ea"/>
                <a:cs typeface="+mn-cs"/>
              </a:rPr>
              <a:t>. Door de kleur van de wond, de mate van wondvocht, de aanwezigheid van infectie en het aspect van de wondrand vast te stellen, weet men in welke fase van wondgenezing de wond zich bevindt. Hierop kan men de juiste behandeldoelen formuleren en beslissen aan welke criteria de </a:t>
            </a:r>
            <a:r>
              <a:rPr lang="nl-NL" sz="1200" b="0" i="0" kern="1200" dirty="0" err="1" smtClean="0">
                <a:solidFill>
                  <a:schemeClr val="tx1"/>
                </a:solidFill>
                <a:latin typeface="+mn-lt"/>
                <a:ea typeface="+mn-ea"/>
                <a:cs typeface="+mn-cs"/>
              </a:rPr>
              <a:t>wondbedekker</a:t>
            </a:r>
            <a:r>
              <a:rPr lang="nl-NL" sz="1200" b="0" i="0" kern="1200" dirty="0" smtClean="0">
                <a:solidFill>
                  <a:schemeClr val="tx1"/>
                </a:solidFill>
                <a:latin typeface="+mn-lt"/>
                <a:ea typeface="+mn-ea"/>
                <a:cs typeface="+mn-cs"/>
              </a:rPr>
              <a:t> moet voldoen. Het WCS Classificatiemodel is een betrouwbaar meetinstrument gebleken om de kleur van de wond vast te kunnen stellen </a:t>
            </a:r>
            <a:endParaRPr lang="nl-NL" dirty="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err="1" smtClean="0"/>
              <a:t>Exsuderende</a:t>
            </a:r>
            <a:r>
              <a:rPr lang="nl-NL" baseline="0" dirty="0" smtClean="0"/>
              <a:t> wond: wonden die  veel wondvocht afgeven</a:t>
            </a:r>
            <a:endParaRPr lang="nl-NL" dirty="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Voor celgroei is</a:t>
            </a:r>
            <a:r>
              <a:rPr lang="nl-NL" baseline="0" dirty="0" smtClean="0"/>
              <a:t> vocht nodig: sneller delen, groeien en zorgt voor dat belangrijke eiwitten voor sluiten van wond blijven</a:t>
            </a:r>
          </a:p>
          <a:p>
            <a:r>
              <a:rPr lang="nl-NL" sz="1200" b="0" i="0" kern="1200" dirty="0" smtClean="0">
                <a:solidFill>
                  <a:schemeClr val="tx1"/>
                </a:solidFill>
                <a:latin typeface="+mn-lt"/>
                <a:ea typeface="+mn-ea"/>
                <a:cs typeface="+mn-cs"/>
              </a:rPr>
              <a:t>Wonden die aan de lucht drogen, krijgen altijd een korstje waardoor het moeilijk voor een wond is om te sluiten, omdat nieuw huidweefsel zich onder die droge omstandigheden moeilijk kan vormen.</a:t>
            </a:r>
          </a:p>
          <a:p>
            <a:endParaRPr lang="nl-NL" sz="1200" b="0" i="0" kern="1200" dirty="0" smtClean="0">
              <a:solidFill>
                <a:schemeClr val="tx1"/>
              </a:solidFill>
              <a:latin typeface="+mn-lt"/>
              <a:ea typeface="+mn-ea"/>
              <a:cs typeface="+mn-cs"/>
            </a:endParaRPr>
          </a:p>
          <a:p>
            <a:r>
              <a:rPr lang="nl-NL" sz="1200" b="0" i="0" kern="1200" dirty="0" smtClean="0">
                <a:solidFill>
                  <a:schemeClr val="tx1"/>
                </a:solidFill>
                <a:latin typeface="+mn-lt"/>
                <a:ea typeface="+mn-ea"/>
                <a:cs typeface="+mn-cs"/>
              </a:rPr>
              <a:t>Zorgt voor</a:t>
            </a:r>
            <a:r>
              <a:rPr lang="nl-NL" sz="1200" b="0" i="0" kern="1200" baseline="0" dirty="0" smtClean="0">
                <a:solidFill>
                  <a:schemeClr val="tx1"/>
                </a:solidFill>
                <a:latin typeface="+mn-lt"/>
                <a:ea typeface="+mn-ea"/>
                <a:cs typeface="+mn-cs"/>
              </a:rPr>
              <a:t> soepel houden wond</a:t>
            </a:r>
          </a:p>
          <a:p>
            <a:r>
              <a:rPr lang="nl-NL" sz="1200" b="0" i="0" kern="1200" baseline="0" dirty="0" smtClean="0">
                <a:solidFill>
                  <a:schemeClr val="tx1"/>
                </a:solidFill>
                <a:latin typeface="+mn-lt"/>
                <a:ea typeface="+mn-ea"/>
                <a:cs typeface="+mn-cs"/>
              </a:rPr>
              <a:t>En fraaiere genezing &gt;littekenvorming fraaier &gt; </a:t>
            </a:r>
            <a:r>
              <a:rPr lang="nl-NL" sz="1200" b="0" i="0" kern="1200" baseline="0" dirty="0" err="1" smtClean="0">
                <a:solidFill>
                  <a:schemeClr val="tx1"/>
                </a:solidFill>
                <a:latin typeface="+mn-lt"/>
                <a:ea typeface="+mn-ea"/>
                <a:cs typeface="+mn-cs"/>
              </a:rPr>
              <a:t>Hydrocolloidproducten</a:t>
            </a:r>
            <a:r>
              <a:rPr lang="nl-NL" sz="1200" b="0" i="0" kern="1200" baseline="0" dirty="0" smtClean="0">
                <a:solidFill>
                  <a:schemeClr val="tx1"/>
                </a:solidFill>
                <a:latin typeface="+mn-lt"/>
                <a:ea typeface="+mn-ea"/>
                <a:cs typeface="+mn-cs"/>
              </a:rPr>
              <a:t> </a:t>
            </a:r>
            <a:endParaRPr lang="nl-NL" dirty="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Reinigen om wondinfectie te voorkomen&gt;wond en omgeving </a:t>
            </a:r>
            <a:r>
              <a:rPr lang="nl-NL" baseline="0" dirty="0" smtClean="0"/>
              <a:t>Zacht stromend kraanwater ( 30 sec doorlopen) </a:t>
            </a:r>
            <a:r>
              <a:rPr lang="nl-NL" baseline="0" dirty="0" err="1" smtClean="0"/>
              <a:t>evt</a:t>
            </a:r>
            <a:r>
              <a:rPr lang="nl-NL" baseline="0" dirty="0" smtClean="0"/>
              <a:t> met zeep &gt; stralen&gt;zeker 10 min&gt; stimuleert celaanmaak, onvoldoende  helpt met pincet </a:t>
            </a:r>
            <a:r>
              <a:rPr lang="nl-NL" baseline="0" dirty="0" err="1" smtClean="0"/>
              <a:t>etc</a:t>
            </a:r>
            <a:endParaRPr lang="nl-NL" dirty="0" smtClean="0"/>
          </a:p>
          <a:p>
            <a:endParaRPr lang="nl-NL" dirty="0" smtClean="0"/>
          </a:p>
          <a:p>
            <a:r>
              <a:rPr lang="nl-NL" dirty="0" smtClean="0"/>
              <a:t>Door bloeding</a:t>
            </a:r>
            <a:r>
              <a:rPr lang="nl-NL" baseline="0" dirty="0" smtClean="0"/>
              <a:t> zorgt het lichaam hier zelf ook al voor </a:t>
            </a:r>
          </a:p>
          <a:p>
            <a:r>
              <a:rPr lang="nl-NL" baseline="0" dirty="0" smtClean="0"/>
              <a:t>Desinfectans: vermenigvuldiging van ziektekiemen tegengaat, kan genezing ook vertragen en overgevoeligheid veroorzaken: </a:t>
            </a:r>
          </a:p>
          <a:p>
            <a:r>
              <a:rPr lang="nl-NL" baseline="0" dirty="0" smtClean="0"/>
              <a:t>Alcohol werkt snel schimmel en bacteriedodende werking, op virus gering  minder werkzaam door bloed, kortdurende werking daarom combi NIET IN HUID</a:t>
            </a:r>
          </a:p>
          <a:p>
            <a:r>
              <a:rPr lang="nl-NL" baseline="0" dirty="0" err="1" smtClean="0"/>
              <a:t>Chloorhexidine</a:t>
            </a:r>
            <a:r>
              <a:rPr lang="nl-NL" baseline="0" dirty="0" smtClean="0"/>
              <a:t>: </a:t>
            </a:r>
            <a:r>
              <a:rPr lang="nl-NL" baseline="0" dirty="0" err="1" smtClean="0"/>
              <a:t>bact</a:t>
            </a:r>
            <a:r>
              <a:rPr lang="nl-NL" baseline="0" dirty="0" smtClean="0"/>
              <a:t> dodend gram pos en neg ook gebruiken bij zwangerschap en borstvoeding, schrale huid en mindere werking pus/</a:t>
            </a:r>
            <a:r>
              <a:rPr lang="nl-NL" baseline="0" dirty="0" err="1" smtClean="0"/>
              <a:t>nbloed</a:t>
            </a:r>
            <a:endParaRPr lang="nl-NL" baseline="0" dirty="0" smtClean="0"/>
          </a:p>
          <a:p>
            <a:r>
              <a:rPr lang="nl-NL" baseline="0" dirty="0" smtClean="0"/>
              <a:t>Jodiumtinctuur: </a:t>
            </a:r>
            <a:r>
              <a:rPr lang="nl-NL" baseline="0" dirty="0" err="1" smtClean="0"/>
              <a:t>bact</a:t>
            </a:r>
            <a:r>
              <a:rPr lang="nl-NL" baseline="0" dirty="0" smtClean="0"/>
              <a:t> dodend,, schimmels, virus en sporen&gt;verkleuring huid goed te zien. Nadeel; slecht af wasbaar, allergie, pijn irritatie, let op bij schildklierprobleem , zwangerschap, borstvoeding</a:t>
            </a:r>
          </a:p>
          <a:p>
            <a:r>
              <a:rPr lang="nl-NL" baseline="0" dirty="0" err="1" smtClean="0"/>
              <a:t>Povidonjood</a:t>
            </a:r>
            <a:r>
              <a:rPr lang="nl-NL" baseline="0" dirty="0" smtClean="0"/>
              <a:t>:antiseptische werking tegen bijna alle bacteriën en schimmel, minder pijn , allergische reactie en irritaties dan op alcoholbasis , wel geresorbeerd door huid &gt; kan gevaar opleveren grote beschadigde huidoppervlakte en zwangerschap, schildklier </a:t>
            </a:r>
            <a:r>
              <a:rPr lang="nl-NL" baseline="0" dirty="0" err="1" smtClean="0"/>
              <a:t>etc</a:t>
            </a:r>
            <a:endParaRPr lang="nl-NL" baseline="0" dirty="0" smtClean="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24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b="0" i="0" kern="1200" dirty="0" smtClean="0">
                <a:solidFill>
                  <a:schemeClr val="tx1"/>
                </a:solidFill>
                <a:latin typeface="+mn-lt"/>
                <a:ea typeface="+mn-ea"/>
                <a:cs typeface="+mn-cs"/>
              </a:rPr>
              <a:t>Je huid is het grootste orgaan van je lichaam. </a:t>
            </a:r>
          </a:p>
          <a:p>
            <a:r>
              <a:rPr lang="nl-NL" sz="1200" b="0" i="0" kern="1200" dirty="0" smtClean="0">
                <a:solidFill>
                  <a:schemeClr val="tx1"/>
                </a:solidFill>
                <a:latin typeface="+mn-lt"/>
                <a:ea typeface="+mn-ea"/>
                <a:cs typeface="+mn-cs"/>
              </a:rPr>
              <a:t>Beschermt</a:t>
            </a:r>
            <a:r>
              <a:rPr lang="nl-NL" sz="1200" b="0" i="0" kern="1200" baseline="0" dirty="0" smtClean="0">
                <a:solidFill>
                  <a:schemeClr val="tx1"/>
                </a:solidFill>
                <a:latin typeface="+mn-lt"/>
                <a:ea typeface="+mn-ea"/>
                <a:cs typeface="+mn-cs"/>
              </a:rPr>
              <a:t> </a:t>
            </a:r>
            <a:r>
              <a:rPr lang="nl-NL" sz="1200" b="0" i="0" kern="1200" baseline="0" dirty="0" err="1" smtClean="0">
                <a:solidFill>
                  <a:schemeClr val="tx1"/>
                </a:solidFill>
                <a:latin typeface="+mn-lt"/>
                <a:ea typeface="+mn-ea"/>
                <a:cs typeface="+mn-cs"/>
              </a:rPr>
              <a:t>je</a:t>
            </a:r>
            <a:r>
              <a:rPr lang="nl-NL" sz="1200" b="0" i="0" kern="1200" dirty="0" err="1" smtClean="0">
                <a:solidFill>
                  <a:schemeClr val="tx1"/>
                </a:solidFill>
                <a:latin typeface="+mn-lt"/>
                <a:ea typeface="+mn-ea"/>
                <a:cs typeface="+mn-cs"/>
              </a:rPr>
              <a:t>tegen</a:t>
            </a:r>
            <a:r>
              <a:rPr lang="nl-NL" sz="1200" b="0" i="0" kern="1200" dirty="0" smtClean="0">
                <a:solidFill>
                  <a:schemeClr val="tx1"/>
                </a:solidFill>
                <a:latin typeface="+mn-lt"/>
                <a:ea typeface="+mn-ea"/>
                <a:cs typeface="+mn-cs"/>
              </a:rPr>
              <a:t> schadelijke stoffen en ziekteverwekkers. In de huid zitten verschillende zintuigcellen waarmee je kou, warmte, tast, druk en pijn waarneemt. Deze zintuigcellen liggen in de </a:t>
            </a:r>
            <a:r>
              <a:rPr lang="nl-NL" sz="1200" b="0" i="1" kern="1200" dirty="0" smtClean="0">
                <a:solidFill>
                  <a:schemeClr val="tx1"/>
                </a:solidFill>
                <a:latin typeface="+mn-lt"/>
                <a:ea typeface="+mn-ea"/>
                <a:cs typeface="+mn-cs"/>
              </a:rPr>
              <a:t>lederhuid</a:t>
            </a:r>
            <a:r>
              <a:rPr lang="nl-NL" sz="1200" b="0" i="0" kern="1200" dirty="0" smtClean="0">
                <a:solidFill>
                  <a:schemeClr val="tx1"/>
                </a:solidFill>
                <a:latin typeface="+mn-lt"/>
                <a:ea typeface="+mn-ea"/>
                <a:cs typeface="+mn-cs"/>
              </a:rPr>
              <a:t>. In de </a:t>
            </a:r>
            <a:r>
              <a:rPr lang="nl-NL" sz="1200" b="0" i="1" kern="1200" dirty="0" smtClean="0">
                <a:solidFill>
                  <a:schemeClr val="tx1"/>
                </a:solidFill>
                <a:latin typeface="+mn-lt"/>
                <a:ea typeface="+mn-ea"/>
                <a:cs typeface="+mn-cs"/>
              </a:rPr>
              <a:t>lederhuid</a:t>
            </a:r>
            <a:r>
              <a:rPr lang="nl-NL" sz="1200" b="0" i="0" kern="1200" dirty="0" smtClean="0">
                <a:solidFill>
                  <a:schemeClr val="tx1"/>
                </a:solidFill>
                <a:latin typeface="+mn-lt"/>
                <a:ea typeface="+mn-ea"/>
                <a:cs typeface="+mn-cs"/>
              </a:rPr>
              <a:t> liggen ook bloedvaatjes, lymfevaten, zweetkliertjes, talgkliertjes, haarzakjes en zenuwen.</a:t>
            </a:r>
          </a:p>
          <a:p>
            <a:r>
              <a:rPr lang="nl-NL" sz="1200" b="0" i="0" kern="1200" dirty="0" smtClean="0">
                <a:solidFill>
                  <a:schemeClr val="tx1"/>
                </a:solidFill>
                <a:latin typeface="+mn-lt"/>
                <a:ea typeface="+mn-ea"/>
                <a:cs typeface="+mn-cs"/>
              </a:rPr>
              <a:t>De buitenste laag van je huid is de opperhuid. De opperhuid bestaat uit drie lagen. Van binnen naar buiten:</a:t>
            </a:r>
          </a:p>
          <a:p>
            <a:r>
              <a:rPr lang="nl-NL" sz="1200" b="0" i="0" kern="1200" dirty="0" smtClean="0">
                <a:solidFill>
                  <a:schemeClr val="tx1"/>
                </a:solidFill>
                <a:latin typeface="+mn-lt"/>
                <a:ea typeface="+mn-ea"/>
                <a:cs typeface="+mn-cs"/>
              </a:rPr>
              <a:t>Kiemlaag</a:t>
            </a:r>
            <a:br>
              <a:rPr lang="nl-NL" sz="1200" b="0" i="0" kern="1200" dirty="0" smtClean="0">
                <a:solidFill>
                  <a:schemeClr val="tx1"/>
                </a:solidFill>
                <a:latin typeface="+mn-lt"/>
                <a:ea typeface="+mn-ea"/>
                <a:cs typeface="+mn-cs"/>
              </a:rPr>
            </a:br>
            <a:r>
              <a:rPr lang="nl-NL" sz="1200" b="0" i="0" kern="1200" dirty="0" smtClean="0">
                <a:solidFill>
                  <a:schemeClr val="tx1"/>
                </a:solidFill>
                <a:latin typeface="+mn-lt"/>
                <a:ea typeface="+mn-ea"/>
                <a:cs typeface="+mn-cs"/>
              </a:rPr>
              <a:t>In de kiemlaag worden nieuwe cellen gevormd. Deze cellen schuiven langzaam naar de buitenste laag van de huid, de hoornlaag.</a:t>
            </a:r>
          </a:p>
          <a:p>
            <a:r>
              <a:rPr lang="nl-NL" sz="1200" b="0" i="0" kern="1200" dirty="0" smtClean="0">
                <a:solidFill>
                  <a:schemeClr val="tx1"/>
                </a:solidFill>
                <a:latin typeface="+mn-lt"/>
                <a:ea typeface="+mn-ea"/>
                <a:cs typeface="+mn-cs"/>
              </a:rPr>
              <a:t>Slijmlaag</a:t>
            </a:r>
            <a:br>
              <a:rPr lang="nl-NL" sz="1200" b="0" i="0" kern="1200" dirty="0" smtClean="0">
                <a:solidFill>
                  <a:schemeClr val="tx1"/>
                </a:solidFill>
                <a:latin typeface="+mn-lt"/>
                <a:ea typeface="+mn-ea"/>
                <a:cs typeface="+mn-cs"/>
              </a:rPr>
            </a:br>
            <a:r>
              <a:rPr lang="nl-NL" sz="1200" b="0" i="0" kern="1200" dirty="0" smtClean="0">
                <a:solidFill>
                  <a:schemeClr val="tx1"/>
                </a:solidFill>
                <a:latin typeface="+mn-lt"/>
                <a:ea typeface="+mn-ea"/>
                <a:cs typeface="+mn-cs"/>
              </a:rPr>
              <a:t>In de slijmlaag liggen levende cellen. Deze cellen verhoornen langzaam en gaan dood.</a:t>
            </a:r>
          </a:p>
          <a:p>
            <a:r>
              <a:rPr lang="nl-NL" sz="1200" b="0" i="0" kern="1200" dirty="0" smtClean="0">
                <a:solidFill>
                  <a:schemeClr val="tx1"/>
                </a:solidFill>
                <a:latin typeface="+mn-lt"/>
                <a:ea typeface="+mn-ea"/>
                <a:cs typeface="+mn-cs"/>
              </a:rPr>
              <a:t>Hoornlaag</a:t>
            </a:r>
            <a:br>
              <a:rPr lang="nl-NL" sz="1200" b="0" i="0" kern="1200" dirty="0" smtClean="0">
                <a:solidFill>
                  <a:schemeClr val="tx1"/>
                </a:solidFill>
                <a:latin typeface="+mn-lt"/>
                <a:ea typeface="+mn-ea"/>
                <a:cs typeface="+mn-cs"/>
              </a:rPr>
            </a:br>
            <a:r>
              <a:rPr lang="nl-NL" sz="1200" b="0" i="0" kern="1200" dirty="0" smtClean="0">
                <a:solidFill>
                  <a:schemeClr val="tx1"/>
                </a:solidFill>
                <a:latin typeface="+mn-lt"/>
                <a:ea typeface="+mn-ea"/>
                <a:cs typeface="+mn-cs"/>
              </a:rPr>
              <a:t>In de buitenste laag van de huid liggen alleen dode </a:t>
            </a:r>
            <a:r>
              <a:rPr lang="nl-NL" sz="1200" b="0" i="0" kern="1200" dirty="0" err="1" smtClean="0">
                <a:solidFill>
                  <a:schemeClr val="tx1"/>
                </a:solidFill>
                <a:latin typeface="+mn-lt"/>
                <a:ea typeface="+mn-ea"/>
                <a:cs typeface="+mn-cs"/>
              </a:rPr>
              <a:t>verhoornde</a:t>
            </a:r>
            <a:r>
              <a:rPr lang="nl-NL" sz="1200" b="0" i="0" kern="1200" dirty="0" smtClean="0">
                <a:solidFill>
                  <a:schemeClr val="tx1"/>
                </a:solidFill>
                <a:latin typeface="+mn-lt"/>
                <a:ea typeface="+mn-ea"/>
                <a:cs typeface="+mn-cs"/>
              </a:rPr>
              <a:t> cellen. Deze cellen beschermen je lichaam tegen beschadigingen en het binnendringen van bacteriën, virussen en schimmels.</a:t>
            </a:r>
          </a:p>
          <a:p>
            <a:r>
              <a:rPr lang="nl-NL" dirty="0" err="1" smtClean="0"/>
              <a:t>Subcutis</a:t>
            </a:r>
            <a:r>
              <a:rPr lang="nl-NL" dirty="0" smtClean="0"/>
              <a:t>: vetlaag</a:t>
            </a:r>
            <a:r>
              <a:rPr lang="nl-NL" baseline="0" dirty="0" smtClean="0"/>
              <a:t> en zenuw en bloedvaten aanwezig</a:t>
            </a:r>
            <a:endParaRPr lang="nl-NL" dirty="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Plaats: wond in gelaat geneest sneller</a:t>
            </a:r>
            <a:r>
              <a:rPr lang="nl-NL" baseline="0" dirty="0" smtClean="0"/>
              <a:t> dan </a:t>
            </a:r>
            <a:r>
              <a:rPr lang="nl-NL" baseline="0" dirty="0" err="1" smtClean="0"/>
              <a:t>scheenbeem</a:t>
            </a:r>
            <a:r>
              <a:rPr lang="nl-NL" baseline="0" dirty="0" smtClean="0"/>
              <a:t>: royale bloedvoorziening</a:t>
            </a:r>
          </a:p>
          <a:p>
            <a:r>
              <a:rPr lang="nl-NL" baseline="0" dirty="0" smtClean="0"/>
              <a:t>Aard: mate van weefselbeschadiging; grootte en  vorm, diepte &gt;snij, schot </a:t>
            </a:r>
            <a:r>
              <a:rPr lang="nl-NL" baseline="0" dirty="0" err="1" smtClean="0"/>
              <a:t>etc</a:t>
            </a:r>
            <a:r>
              <a:rPr lang="nl-NL" baseline="0" dirty="0" smtClean="0"/>
              <a:t>  veel gekneusd weefsel vertraagt herstel</a:t>
            </a:r>
          </a:p>
          <a:p>
            <a:r>
              <a:rPr lang="nl-NL" baseline="0" dirty="0" smtClean="0"/>
              <a:t>Aanwezigheid ziektekiemen/</a:t>
            </a:r>
            <a:r>
              <a:rPr lang="nl-NL" baseline="0" dirty="0" err="1" smtClean="0"/>
              <a:t>coprus</a:t>
            </a:r>
            <a:r>
              <a:rPr lang="nl-NL" baseline="0" dirty="0" smtClean="0"/>
              <a:t>: goed reinigen bij verontreiniging </a:t>
            </a:r>
          </a:p>
          <a:p>
            <a:r>
              <a:rPr lang="nl-NL" baseline="0" dirty="0" smtClean="0"/>
              <a:t>Aantal en aanvalskracht: ene bacterie schadelijker dan ander&gt;vooral bij bijtwonden</a:t>
            </a:r>
          </a:p>
          <a:p>
            <a:r>
              <a:rPr lang="nl-NL" baseline="0" dirty="0" smtClean="0"/>
              <a:t>Verminderde afweer: wondgenezing vertraging op: DM,voedingstoestand, gebruik corticosteroïden, cytostatica </a:t>
            </a:r>
          </a:p>
          <a:p>
            <a:r>
              <a:rPr lang="nl-NL" baseline="0" dirty="0" smtClean="0"/>
              <a:t>Circulatie: perifeer vaatlijden&gt;verminderde doorbloeding benen&gt;wond slecht genezen ook bloedverdunners, roken, NSAIDS</a:t>
            </a:r>
            <a:endParaRPr lang="nl-NL" dirty="0"/>
          </a:p>
        </p:txBody>
      </p:sp>
      <p:sp>
        <p:nvSpPr>
          <p:cNvPr id="4" name="Tijdelijke aanduiding voor dianummer 3"/>
          <p:cNvSpPr>
            <a:spLocks noGrp="1"/>
          </p:cNvSpPr>
          <p:nvPr>
            <p:ph type="sldNum" sz="quarter" idx="10"/>
          </p:nvPr>
        </p:nvSpPr>
        <p:spPr/>
        <p:txBody>
          <a:bodyPr/>
          <a:lstStyle/>
          <a:p>
            <a:fld id="{2DA5F92F-67BB-4377-A884-54F8996E4498}"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nd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17" name="Tijdelijke aanduiding voor voettekst 16"/>
          <p:cNvSpPr>
            <a:spLocks noGrp="1"/>
          </p:cNvSpPr>
          <p:nvPr>
            <p:ph type="ftr" sz="quarter" idx="11"/>
          </p:nvPr>
        </p:nvSpPr>
        <p:spPr/>
        <p:txBody>
          <a:bodyPr/>
          <a:lstStyle/>
          <a:p>
            <a:endParaRPr lang="nl-NL"/>
          </a:p>
        </p:txBody>
      </p:sp>
      <p:sp>
        <p:nvSpPr>
          <p:cNvPr id="7" name="Rechte verbindingslijn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Tijdelijke aanduiding voor dianumm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E7FD42A-7969-4D13-BDED-4CDB2DD6FC53}" type="slidenum">
              <a:rPr lang="nl-NL" smtClean="0"/>
              <a:pPr/>
              <a:t>‹nr.›</a:t>
            </a:fld>
            <a:endParaRPr lang="nl-NL"/>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nl-NL" smtClean="0"/>
              <a:t>Klik om de stijl te bewerken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E7FD42A-7969-4D13-BDED-4CDB2DD6FC5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hte verbindingslijn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6915912" y="3009901"/>
            <a:ext cx="457200" cy="441325"/>
          </a:xfrm>
        </p:spPr>
        <p:txBody>
          <a:bodyPr/>
          <a:lstStyle/>
          <a:p>
            <a:fld id="{1E7FD42A-7969-4D13-BDED-4CDB2DD6FC53}" type="slidenum">
              <a:rPr lang="nl-NL" smtClean="0"/>
              <a:pPr/>
              <a:t>‹nr.›</a:t>
            </a:fld>
            <a:endParaRPr lang="nl-NL"/>
          </a:p>
        </p:txBody>
      </p:sp>
      <p:sp>
        <p:nvSpPr>
          <p:cNvPr id="3" name="Tijdelijke aanduiding voor verticale tekst 2"/>
          <p:cNvSpPr>
            <a:spLocks noGrp="1"/>
          </p:cNvSpPr>
          <p:nvPr>
            <p:ph type="body" orient="vert" idx="1"/>
          </p:nvPr>
        </p:nvSpPr>
        <p:spPr>
          <a:xfrm>
            <a:off x="304800" y="304800"/>
            <a:ext cx="6553200" cy="5821366"/>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2" name="Verticale titel 1"/>
          <p:cNvSpPr>
            <a:spLocks noGrp="1"/>
          </p:cNvSpPr>
          <p:nvPr>
            <p:ph type="title" orient="vert"/>
          </p:nvPr>
        </p:nvSpPr>
        <p:spPr>
          <a:xfrm>
            <a:off x="7391400" y="304801"/>
            <a:ext cx="1447800" cy="5851525"/>
          </a:xfrm>
        </p:spPr>
        <p:txBody>
          <a:bodyPr vert="eaVert"/>
          <a:lstStyle/>
          <a:p>
            <a:r>
              <a:rPr kumimoji="0" lang="nl-NL" smtClean="0"/>
              <a:t>Klik om de stijl te bewerken</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a:xfrm>
            <a:off x="4361688" y="1026372"/>
            <a:ext cx="457200" cy="441325"/>
          </a:xfrm>
        </p:spPr>
        <p:txBody>
          <a:bodyPr/>
          <a:lstStyle/>
          <a:p>
            <a:fld id="{1E7FD42A-7969-4D13-BDED-4CDB2DD6FC53}" type="slidenum">
              <a:rPr lang="nl-NL" smtClean="0"/>
              <a:pPr/>
              <a:t>‹nr.›</a:t>
            </a:fld>
            <a:endParaRPr lang="nl-NL"/>
          </a:p>
        </p:txBody>
      </p:sp>
      <p:sp>
        <p:nvSpPr>
          <p:cNvPr id="8" name="Tijdelijke aanduiding voor inhoud 7"/>
          <p:cNvSpPr>
            <a:spLocks noGrp="1"/>
          </p:cNvSpPr>
          <p:nvPr>
            <p:ph sz="quarter" idx="1"/>
          </p:nvPr>
        </p:nvSpPr>
        <p:spPr>
          <a:xfrm>
            <a:off x="301752" y="1527048"/>
            <a:ext cx="850392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3" name="Rechthoe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hoe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Tijdelijke aanduiding voor voettekst 4"/>
          <p:cNvSpPr>
            <a:spLocks noGrp="1"/>
          </p:cNvSpPr>
          <p:nvPr>
            <p:ph type="ftr" sz="quarter" idx="11"/>
          </p:nvPr>
        </p:nvSpPr>
        <p:spPr/>
        <p:txBody>
          <a:bodyPr/>
          <a:lstStyle/>
          <a:p>
            <a:endParaRPr lang="nl-NL"/>
          </a:p>
        </p:txBody>
      </p:sp>
      <p:sp>
        <p:nvSpPr>
          <p:cNvPr id="4" name="Tijdelijke aanduiding voor datum 3"/>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8" name="Rechte verbindingslijn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E7FD42A-7969-4D13-BDED-4CDB2DD6FC53}" type="slidenum">
              <a:rPr lang="nl-NL" smtClean="0"/>
              <a:pPr/>
              <a:t>‹nr.›</a:t>
            </a:fld>
            <a:endParaRPr lang="nl-NL"/>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nl-NL" smtClean="0"/>
              <a:t>Klik om de stijl te bewerken</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a:xfrm>
            <a:off x="5791200" y="6409944"/>
            <a:ext cx="3044952" cy="365760"/>
          </a:xfrm>
        </p:spPr>
        <p:txBody>
          <a:bodyPr/>
          <a:lstStyle/>
          <a:p>
            <a:fld id="{1BCF3B73-A01B-44FD-86D7-7AE7258F6944}" type="datetimeFigureOut">
              <a:rPr lang="nl-NL" smtClean="0"/>
              <a:pPr/>
              <a:t>26-11-2015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E7FD42A-7969-4D13-BDED-4CDB2DD6FC53}" type="slidenum">
              <a:rPr lang="nl-NL" smtClean="0"/>
              <a:pPr/>
              <a:t>‹nr.›</a:t>
            </a:fld>
            <a:endParaRPr lang="nl-NL"/>
          </a:p>
        </p:txBody>
      </p:sp>
      <p:sp>
        <p:nvSpPr>
          <p:cNvPr id="8" name="Rechte verbindingslijn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Tijdelijke aanduiding voor inhoud 9"/>
          <p:cNvSpPr>
            <a:spLocks noGrp="1"/>
          </p:cNvSpPr>
          <p:nvPr>
            <p:ph sz="half" idx="1"/>
          </p:nvPr>
        </p:nvSpPr>
        <p:spPr>
          <a:xfrm>
            <a:off x="301752"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inhoud 11"/>
          <p:cNvSpPr>
            <a:spLocks noGrp="1"/>
          </p:cNvSpPr>
          <p:nvPr>
            <p:ph sz="half" idx="2"/>
          </p:nvPr>
        </p:nvSpPr>
        <p:spPr>
          <a:xfrm>
            <a:off x="4800600"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hoe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hoe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hoe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hoe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8" name="Tijdelijke aanduiding voor voettekst 7"/>
          <p:cNvSpPr>
            <a:spLocks noGrp="1"/>
          </p:cNvSpPr>
          <p:nvPr>
            <p:ph type="ftr" sz="quarter" idx="11"/>
          </p:nvPr>
        </p:nvSpPr>
        <p:spPr>
          <a:xfrm>
            <a:off x="304800" y="6409944"/>
            <a:ext cx="3581400" cy="365760"/>
          </a:xfrm>
        </p:spPr>
        <p:txBody>
          <a:bodyPr/>
          <a:lstStyle/>
          <a:p>
            <a:endParaRPr lang="nl-NL"/>
          </a:p>
        </p:txBody>
      </p:sp>
      <p:sp>
        <p:nvSpPr>
          <p:cNvPr id="15" name="Rechte verbindingslijn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Tijdelijke aanduiding voor inhoud 23"/>
          <p:cNvSpPr>
            <a:spLocks noGrp="1"/>
          </p:cNvSpPr>
          <p:nvPr>
            <p:ph sz="quarter" idx="2"/>
          </p:nvPr>
        </p:nvSpPr>
        <p:spPr>
          <a:xfrm>
            <a:off x="301752" y="2471383"/>
            <a:ext cx="4041648" cy="3818404"/>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6" name="Tijdelijke aanduiding voor inhoud 25"/>
          <p:cNvSpPr>
            <a:spLocks noGrp="1"/>
          </p:cNvSpPr>
          <p:nvPr>
            <p:ph sz="quarter" idx="4"/>
          </p:nvPr>
        </p:nvSpPr>
        <p:spPr>
          <a:xfrm>
            <a:off x="4800600" y="2471383"/>
            <a:ext cx="4038600" cy="382219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Ova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jdelijke aanduiding voor dianummer 8"/>
          <p:cNvSpPr>
            <a:spLocks noGrp="1"/>
          </p:cNvSpPr>
          <p:nvPr>
            <p:ph type="sldNum" sz="quarter" idx="12"/>
          </p:nvPr>
        </p:nvSpPr>
        <p:spPr>
          <a:xfrm>
            <a:off x="4343400" y="1042416"/>
            <a:ext cx="457200" cy="441325"/>
          </a:xfrm>
        </p:spPr>
        <p:txBody>
          <a:bodyPr/>
          <a:lstStyle>
            <a:lvl1pPr algn="ctr">
              <a:defRPr/>
            </a:lvl1pPr>
          </a:lstStyle>
          <a:p>
            <a:fld id="{1E7FD42A-7969-4D13-BDED-4CDB2DD6FC53}" type="slidenum">
              <a:rPr lang="nl-NL" smtClean="0"/>
              <a:pPr/>
              <a:t>‹nr.›</a:t>
            </a:fld>
            <a:endParaRPr lang="nl-NL"/>
          </a:p>
        </p:txBody>
      </p:sp>
      <p:sp>
        <p:nvSpPr>
          <p:cNvPr id="23" name="Titel 22"/>
          <p:cNvSpPr>
            <a:spLocks noGrp="1"/>
          </p:cNvSpPr>
          <p:nvPr>
            <p:ph type="title"/>
          </p:nvPr>
        </p:nvSpPr>
        <p:spPr/>
        <p:txBody>
          <a:bodyPr rtlCol="0" anchor="b" anchorCtr="0"/>
          <a:lstStyle/>
          <a:p>
            <a:r>
              <a:rPr kumimoji="0" lang="nl-NL" smtClean="0"/>
              <a:t>Klik om de stijl te bewerken</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a:xfrm>
            <a:off x="4343400" y="1036020"/>
            <a:ext cx="457200" cy="441325"/>
          </a:xfrm>
        </p:spPr>
        <p:txBody>
          <a:bodyPr/>
          <a:lstStyle/>
          <a:p>
            <a:fld id="{1E7FD42A-7969-4D13-BDED-4CDB2DD6FC5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hoe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hoe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Tijdelijke aanduiding voor datum 1"/>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E7FD42A-7969-4D13-BDED-4CDB2DD6FC5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9" name="Rechthoe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hoe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hoe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hte verbindingslijn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Tijdelijke aanduiding voor inhoud 19"/>
          <p:cNvSpPr>
            <a:spLocks noGrp="1"/>
          </p:cNvSpPr>
          <p:nvPr>
            <p:ph sz="quarter" idx="1"/>
          </p:nvPr>
        </p:nvSpPr>
        <p:spPr>
          <a:xfrm>
            <a:off x="3124200" y="685800"/>
            <a:ext cx="5638800" cy="5410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Ova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E7FD42A-7969-4D13-BDED-4CDB2DD6FC53}" type="slidenum">
              <a:rPr lang="nl-NL" smtClean="0"/>
              <a:pPr/>
              <a:t>‹nr.›</a:t>
            </a:fld>
            <a:endParaRPr lang="nl-NL"/>
          </a:p>
        </p:txBody>
      </p:sp>
      <p:sp>
        <p:nvSpPr>
          <p:cNvPr id="21" name="Rechthoe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p:txBody>
          <a:bodyPr/>
          <a:lstStyle/>
          <a:p>
            <a:fld id="{1BCF3B73-A01B-44FD-86D7-7AE7258F6944}" type="datetimeFigureOut">
              <a:rPr lang="nl-NL" smtClean="0"/>
              <a:pPr/>
              <a:t>26-11-2015</a:t>
            </a:fld>
            <a:endParaRPr lang="nl-NL"/>
          </a:p>
        </p:txBody>
      </p:sp>
      <p:sp>
        <p:nvSpPr>
          <p:cNvPr id="6" name="Tijdelijke aanduiding voor voettekst 5"/>
          <p:cNvSpPr>
            <a:spLocks noGrp="1"/>
          </p:cNvSpPr>
          <p:nvPr>
            <p:ph type="ftr" sz="quarter" idx="11"/>
          </p:nvPr>
        </p:nvSpPr>
        <p:spPr>
          <a:xfrm>
            <a:off x="301752" y="6410848"/>
            <a:ext cx="3383280" cy="365760"/>
          </a:xfrm>
        </p:spPr>
        <p:txBody>
          <a:bodyPr/>
          <a:lstStyle/>
          <a:p>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1" name="Rechte verbindingslijn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hoe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hoe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p>
            <a:fld id="{1E7FD42A-7969-4D13-BDED-4CDB2DD6FC53}" type="slidenum">
              <a:rPr lang="nl-NL" smtClean="0"/>
              <a:pPr/>
              <a:t>‹nr.›</a:t>
            </a:fld>
            <a:endParaRPr lang="nl-NL"/>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3000375" y="609600"/>
            <a:ext cx="5867400" cy="4267200"/>
          </a:xfrm>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22" name="Rechthoe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a:xfrm>
            <a:off x="5788152" y="6404984"/>
            <a:ext cx="3044952" cy="365760"/>
          </a:xfrm>
        </p:spPr>
        <p:txBody>
          <a:bodyPr/>
          <a:lstStyle/>
          <a:p>
            <a:fld id="{1BCF3B73-A01B-44FD-86D7-7AE7258F6944}" type="datetimeFigureOut">
              <a:rPr lang="nl-NL" smtClean="0"/>
              <a:pPr/>
              <a:t>26-11-2015</a:t>
            </a:fld>
            <a:endParaRPr lang="nl-NL"/>
          </a:p>
        </p:txBody>
      </p:sp>
      <p:sp>
        <p:nvSpPr>
          <p:cNvPr id="6" name="Tijdelijke aanduiding voor voettekst 5"/>
          <p:cNvSpPr>
            <a:spLocks noGrp="1"/>
          </p:cNvSpPr>
          <p:nvPr>
            <p:ph type="ftr" sz="quarter" idx="11"/>
          </p:nvPr>
        </p:nvSpPr>
        <p:spPr>
          <a:xfrm>
            <a:off x="301752" y="6410848"/>
            <a:ext cx="3584448" cy="365760"/>
          </a:xfrm>
        </p:spPr>
        <p:txBody>
          <a:bodyPr/>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Tijdelijke aanduiding voor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BCF3B73-A01B-44FD-86D7-7AE7258F6944}" type="datetimeFigureOut">
              <a:rPr lang="nl-NL" smtClean="0"/>
              <a:pPr/>
              <a:t>26-11-2015</a:t>
            </a:fld>
            <a:endParaRPr lang="nl-NL"/>
          </a:p>
        </p:txBody>
      </p:sp>
      <p:sp>
        <p:nvSpPr>
          <p:cNvPr id="3" name="Tijdelijke aanduiding voor voettekst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nl-NL"/>
          </a:p>
        </p:txBody>
      </p:sp>
      <p:sp>
        <p:nvSpPr>
          <p:cNvPr id="8" name="Rechthoe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hte verbindingslijn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E7FD42A-7969-4D13-BDED-4CDB2DD6FC53}" type="slidenum">
              <a:rPr lang="nl-NL" smtClean="0"/>
              <a:pPr/>
              <a:t>‹nr.›</a:t>
            </a:fld>
            <a:endParaRPr lang="nl-NL"/>
          </a:p>
        </p:txBody>
      </p:sp>
      <p:sp>
        <p:nvSpPr>
          <p:cNvPr id="22" name="Tijdelijke aanduiding voor titel 21"/>
          <p:cNvSpPr>
            <a:spLocks noGrp="1"/>
          </p:cNvSpPr>
          <p:nvPr>
            <p:ph type="title"/>
          </p:nvPr>
        </p:nvSpPr>
        <p:spPr>
          <a:xfrm>
            <a:off x="301752" y="228600"/>
            <a:ext cx="8534400" cy="758952"/>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klinion.n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image" Target="../media/image14.jpeg"/><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7HAKHxw5O0I"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hyperlink" Target="https://www.youtube.com/watch?v=D4zzA1VlvQY"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8000" r="-18000"/>
          </a:stretch>
        </a:blip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lstStyle/>
          <a:p>
            <a:endParaRPr lang="nl-NL"/>
          </a:p>
        </p:txBody>
      </p:sp>
      <p:sp>
        <p:nvSpPr>
          <p:cNvPr id="2" name="Titel 1"/>
          <p:cNvSpPr>
            <a:spLocks noGrp="1"/>
          </p:cNvSpPr>
          <p:nvPr>
            <p:ph type="ctrTitle"/>
          </p:nvPr>
        </p:nvSpPr>
        <p:spPr/>
        <p:txBody>
          <a:bodyPr/>
          <a:lstStyle/>
          <a:p>
            <a:r>
              <a:rPr lang="nl-NL" dirty="0" smtClean="0"/>
              <a:t>Wondverzorging </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Wondsoorten en oorzaken</a:t>
            </a:r>
            <a:endParaRPr lang="nl-NL" dirty="0"/>
          </a:p>
        </p:txBody>
      </p:sp>
      <p:sp>
        <p:nvSpPr>
          <p:cNvPr id="3" name="Tijdelijke aanduiding voor inhoud 2"/>
          <p:cNvSpPr>
            <a:spLocks noGrp="1"/>
          </p:cNvSpPr>
          <p:nvPr>
            <p:ph sz="half" idx="1"/>
          </p:nvPr>
        </p:nvSpPr>
        <p:spPr/>
        <p:txBody>
          <a:bodyPr/>
          <a:lstStyle/>
          <a:p>
            <a:pPr>
              <a:buNone/>
            </a:pPr>
            <a:endParaRPr lang="nl-NL" dirty="0" smtClean="0"/>
          </a:p>
          <a:p>
            <a:pPr>
              <a:buNone/>
            </a:pPr>
            <a:r>
              <a:rPr lang="nl-NL" sz="2000" b="1" i="1" dirty="0" smtClean="0"/>
              <a:t>Vraag:</a:t>
            </a:r>
          </a:p>
          <a:p>
            <a:pPr>
              <a:buNone/>
            </a:pPr>
            <a:endParaRPr lang="nl-NL" sz="2000" b="1" i="1" dirty="0" smtClean="0"/>
          </a:p>
          <a:p>
            <a:pPr>
              <a:buNone/>
            </a:pPr>
            <a:r>
              <a:rPr lang="nl-NL" sz="2000" i="1" dirty="0" smtClean="0"/>
              <a:t>Welke</a:t>
            </a:r>
            <a:r>
              <a:rPr lang="nl-NL" sz="2000" b="1" i="1" dirty="0" smtClean="0"/>
              <a:t> </a:t>
            </a:r>
            <a:r>
              <a:rPr lang="nl-NL" sz="2000" i="1" dirty="0" smtClean="0"/>
              <a:t>verschillende</a:t>
            </a:r>
          </a:p>
          <a:p>
            <a:pPr>
              <a:buNone/>
            </a:pPr>
            <a:r>
              <a:rPr lang="nl-NL" sz="2000" i="1" dirty="0" smtClean="0"/>
              <a:t>oorzaken/soorten</a:t>
            </a:r>
          </a:p>
          <a:p>
            <a:pPr>
              <a:buNone/>
            </a:pPr>
            <a:r>
              <a:rPr lang="nl-NL" sz="2000" i="1" dirty="0" smtClean="0"/>
              <a:t>wonden ken je?</a:t>
            </a:r>
            <a:endParaRPr lang="nl-NL" sz="2000" i="1" dirty="0"/>
          </a:p>
        </p:txBody>
      </p:sp>
      <p:pic>
        <p:nvPicPr>
          <p:cNvPr id="5" name="Tijdelijke aanduiding voor inhoud 4" descr="wond-hand.png"/>
          <p:cNvPicPr>
            <a:picLocks noGrp="1" noChangeAspect="1"/>
          </p:cNvPicPr>
          <p:nvPr>
            <p:ph sz="half" idx="2"/>
          </p:nvPr>
        </p:nvPicPr>
        <p:blipFill>
          <a:blip r:embed="rId3" cstate="print"/>
          <a:stretch>
            <a:fillRect/>
          </a:stretch>
        </p:blipFill>
        <p:spPr>
          <a:xfrm>
            <a:off x="5144895" y="2204864"/>
            <a:ext cx="2811481" cy="2530333"/>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p:cNvSpPr>
            <a:spLocks noGrp="1"/>
          </p:cNvSpPr>
          <p:nvPr>
            <p:ph type="body" idx="1"/>
          </p:nvPr>
        </p:nvSpPr>
        <p:spPr/>
        <p:txBody>
          <a:bodyPr/>
          <a:lstStyle/>
          <a:p>
            <a:r>
              <a:rPr lang="nl-NL" dirty="0" smtClean="0"/>
              <a:t>Type wond</a:t>
            </a:r>
            <a:endParaRPr lang="nl-NL" dirty="0"/>
          </a:p>
        </p:txBody>
      </p:sp>
      <p:sp>
        <p:nvSpPr>
          <p:cNvPr id="5" name="Tijdelijke aanduiding voor tekst 4"/>
          <p:cNvSpPr>
            <a:spLocks noGrp="1"/>
          </p:cNvSpPr>
          <p:nvPr>
            <p:ph type="body" sz="half" idx="3"/>
          </p:nvPr>
        </p:nvSpPr>
        <p:spPr/>
        <p:txBody>
          <a:bodyPr/>
          <a:lstStyle/>
          <a:p>
            <a:r>
              <a:rPr lang="nl-NL" dirty="0" err="1" smtClean="0"/>
              <a:t>onstaanswijze</a:t>
            </a:r>
            <a:endParaRPr lang="nl-NL" dirty="0"/>
          </a:p>
        </p:txBody>
      </p:sp>
      <p:sp>
        <p:nvSpPr>
          <p:cNvPr id="3" name="Tijdelijke aanduiding voor inhoud 2"/>
          <p:cNvSpPr>
            <a:spLocks noGrp="1"/>
          </p:cNvSpPr>
          <p:nvPr>
            <p:ph sz="quarter" idx="2"/>
          </p:nvPr>
        </p:nvSpPr>
        <p:spPr/>
        <p:txBody>
          <a:bodyPr>
            <a:normAutofit fontScale="40000" lnSpcReduction="20000"/>
          </a:bodyPr>
          <a:lstStyle/>
          <a:p>
            <a:pPr>
              <a:buNone/>
            </a:pPr>
            <a:r>
              <a:rPr lang="nl-NL" sz="3500" b="1" dirty="0" smtClean="0"/>
              <a:t>Mechanische wonden</a:t>
            </a:r>
            <a:r>
              <a:rPr lang="nl-NL" dirty="0" smtClean="0"/>
              <a:t/>
            </a:r>
            <a:br>
              <a:rPr lang="nl-NL" dirty="0" smtClean="0"/>
            </a:br>
            <a:endParaRPr lang="nl-NL" dirty="0" smtClean="0"/>
          </a:p>
          <a:p>
            <a:pPr>
              <a:buNone/>
            </a:pPr>
            <a:endParaRPr lang="nl-NL" dirty="0" smtClean="0"/>
          </a:p>
          <a:p>
            <a:pPr>
              <a:buNone/>
            </a:pPr>
            <a:endParaRPr lang="nl-NL" dirty="0" smtClean="0"/>
          </a:p>
          <a:p>
            <a:pPr>
              <a:buNone/>
            </a:pPr>
            <a:endParaRPr lang="nl-NL" sz="3500" dirty="0" smtClean="0"/>
          </a:p>
          <a:p>
            <a:pPr>
              <a:buNone/>
            </a:pPr>
            <a:r>
              <a:rPr lang="nl-NL" sz="3500" b="1" dirty="0" smtClean="0"/>
              <a:t>Thermische wonden</a:t>
            </a:r>
          </a:p>
          <a:p>
            <a:pPr>
              <a:buNone/>
            </a:pPr>
            <a:endParaRPr lang="nl-NL" dirty="0" smtClean="0"/>
          </a:p>
          <a:p>
            <a:pPr>
              <a:buNone/>
            </a:pPr>
            <a:endParaRPr lang="nl-NL" dirty="0" smtClean="0"/>
          </a:p>
          <a:p>
            <a:pPr>
              <a:buNone/>
            </a:pPr>
            <a:endParaRPr lang="nl-NL" b="1" dirty="0" smtClean="0"/>
          </a:p>
          <a:p>
            <a:pPr>
              <a:buNone/>
            </a:pPr>
            <a:r>
              <a:rPr lang="nl-NL" sz="3500" b="1" dirty="0" smtClean="0"/>
              <a:t>Infectiewonden</a:t>
            </a:r>
          </a:p>
          <a:p>
            <a:pPr>
              <a:buNone/>
            </a:pPr>
            <a:endParaRPr lang="nl-NL" dirty="0" smtClean="0"/>
          </a:p>
          <a:p>
            <a:pPr>
              <a:buNone/>
            </a:pPr>
            <a:endParaRPr lang="nl-NL" dirty="0" smtClean="0"/>
          </a:p>
          <a:p>
            <a:pPr>
              <a:buNone/>
            </a:pPr>
            <a:endParaRPr lang="nl-NL" dirty="0" smtClean="0"/>
          </a:p>
          <a:p>
            <a:pPr>
              <a:buNone/>
            </a:pPr>
            <a:endParaRPr lang="nl-NL" dirty="0" smtClean="0"/>
          </a:p>
          <a:p>
            <a:pPr>
              <a:buNone/>
            </a:pPr>
            <a:endParaRPr lang="nl-NL" b="1" dirty="0" smtClean="0"/>
          </a:p>
          <a:p>
            <a:pPr>
              <a:buNone/>
            </a:pPr>
            <a:r>
              <a:rPr lang="nl-NL" sz="3500" b="1" dirty="0" err="1" smtClean="0"/>
              <a:t>Circulatiestoornis-wonden</a:t>
            </a:r>
            <a:r>
              <a:rPr lang="nl-NL" dirty="0" smtClean="0"/>
              <a:t/>
            </a:r>
            <a:br>
              <a:rPr lang="nl-NL" dirty="0" smtClean="0"/>
            </a:br>
            <a:endParaRPr lang="nl-NL" dirty="0" smtClean="0"/>
          </a:p>
          <a:p>
            <a:pPr>
              <a:buNone/>
            </a:pPr>
            <a:r>
              <a:rPr lang="nl-NL" dirty="0" smtClean="0"/>
              <a:t/>
            </a:r>
            <a:br>
              <a:rPr lang="nl-NL" dirty="0" smtClean="0"/>
            </a:br>
            <a:endParaRPr lang="nl-NL" dirty="0"/>
          </a:p>
        </p:txBody>
      </p:sp>
      <p:sp>
        <p:nvSpPr>
          <p:cNvPr id="6" name="Tijdelijke aanduiding voor inhoud 5"/>
          <p:cNvSpPr>
            <a:spLocks noGrp="1"/>
          </p:cNvSpPr>
          <p:nvPr>
            <p:ph sz="quarter" idx="4"/>
          </p:nvPr>
        </p:nvSpPr>
        <p:spPr/>
        <p:txBody>
          <a:bodyPr>
            <a:normAutofit/>
          </a:bodyPr>
          <a:lstStyle/>
          <a:p>
            <a:r>
              <a:rPr lang="nl-NL" sz="1200" dirty="0" smtClean="0"/>
              <a:t>Dit zijn wonden die ontstaan door inwerking van geweld van buitenaf, zoals steekwonden, schotwonden, bijtwonden, </a:t>
            </a:r>
            <a:r>
              <a:rPr lang="nl-NL" sz="1200" dirty="0" err="1" smtClean="0"/>
              <a:t>snijwonden</a:t>
            </a:r>
            <a:r>
              <a:rPr lang="nl-NL" sz="1200" dirty="0" smtClean="0"/>
              <a:t>, scheurwonden, schaafwonden, kneuswonden</a:t>
            </a:r>
          </a:p>
          <a:p>
            <a:endParaRPr lang="nl-NL" sz="1200" dirty="0" smtClean="0"/>
          </a:p>
          <a:p>
            <a:r>
              <a:rPr lang="nl-NL" sz="1200" dirty="0" smtClean="0"/>
              <a:t>Dit zijn wonden die ontstaan door koude of warmte. De </a:t>
            </a:r>
            <a:r>
              <a:rPr lang="nl-NL" sz="1200" dirty="0" err="1" smtClean="0"/>
              <a:t>verbrandings</a:t>
            </a:r>
            <a:r>
              <a:rPr lang="nl-NL" sz="1200" dirty="0" smtClean="0"/>
              <a:t>- en bevriezingswonden vallen in deze categorie</a:t>
            </a:r>
          </a:p>
          <a:p>
            <a:endParaRPr lang="nl-NL" sz="1200" dirty="0" smtClean="0"/>
          </a:p>
          <a:p>
            <a:r>
              <a:rPr lang="nl-NL" sz="1200" dirty="0" smtClean="0"/>
              <a:t>Door onvoldoende (plaatselijke) afweer tegen bacteriën, virussen, of parasieten kunnen infectiewonden ontstaan. Een steenpuist is een voorbeeld van een infectiewond</a:t>
            </a:r>
          </a:p>
          <a:p>
            <a:endParaRPr lang="nl-NL" sz="1200" dirty="0" smtClean="0"/>
          </a:p>
          <a:p>
            <a:endParaRPr lang="nl-NL" sz="1200" dirty="0" smtClean="0"/>
          </a:p>
          <a:p>
            <a:r>
              <a:rPr lang="nl-NL" sz="1200" dirty="0" smtClean="0"/>
              <a:t>Hierbij is een verstoring van de doorbloeding de oorzaak van de wonden, vaak door vaatproblemen Bijv. </a:t>
            </a:r>
            <a:r>
              <a:rPr lang="nl-NL" sz="1200" dirty="0" err="1" smtClean="0"/>
              <a:t>decubitus</a:t>
            </a:r>
            <a:r>
              <a:rPr lang="nl-NL" sz="1200" dirty="0" smtClean="0"/>
              <a:t>, open been         (</a:t>
            </a:r>
            <a:r>
              <a:rPr lang="nl-NL" sz="1200" dirty="0" err="1" smtClean="0"/>
              <a:t>ulcus</a:t>
            </a:r>
            <a:r>
              <a:rPr lang="nl-NL" sz="1200" dirty="0" smtClean="0"/>
              <a:t> </a:t>
            </a:r>
            <a:r>
              <a:rPr lang="nl-NL" sz="1200" dirty="0" err="1" smtClean="0"/>
              <a:t>cruris</a:t>
            </a:r>
            <a:r>
              <a:rPr lang="nl-NL" sz="1200" dirty="0" smtClean="0"/>
              <a:t>)</a:t>
            </a:r>
            <a:endParaRPr lang="nl-NL" sz="1200" dirty="0"/>
          </a:p>
        </p:txBody>
      </p:sp>
      <p:sp>
        <p:nvSpPr>
          <p:cNvPr id="2" name="Titel 1"/>
          <p:cNvSpPr>
            <a:spLocks noGrp="1"/>
          </p:cNvSpPr>
          <p:nvPr>
            <p:ph type="title"/>
          </p:nvPr>
        </p:nvSpPr>
        <p:spPr/>
        <p:txBody>
          <a:bodyPr>
            <a:normAutofit/>
          </a:bodyPr>
          <a:lstStyle/>
          <a:p>
            <a:r>
              <a:rPr lang="nl-NL" dirty="0" smtClean="0"/>
              <a:t>Wondsoorten en oorzaken</a:t>
            </a:r>
            <a:endParaRPr lang="nl-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idx="1"/>
          </p:nvPr>
        </p:nvSpPr>
        <p:spPr/>
        <p:txBody>
          <a:bodyPr/>
          <a:lstStyle/>
          <a:p>
            <a:endParaRPr lang="nl-NL"/>
          </a:p>
        </p:txBody>
      </p:sp>
      <p:sp>
        <p:nvSpPr>
          <p:cNvPr id="3" name="Tijdelijke aanduiding voor tekst 2"/>
          <p:cNvSpPr>
            <a:spLocks noGrp="1"/>
          </p:cNvSpPr>
          <p:nvPr>
            <p:ph type="body" sz="half" idx="3"/>
          </p:nvPr>
        </p:nvSpPr>
        <p:spPr/>
        <p:txBody>
          <a:bodyPr/>
          <a:lstStyle/>
          <a:p>
            <a:endParaRPr lang="nl-NL"/>
          </a:p>
        </p:txBody>
      </p:sp>
      <p:sp>
        <p:nvSpPr>
          <p:cNvPr id="4" name="Tijdelijke aanduiding voor inhoud 3"/>
          <p:cNvSpPr>
            <a:spLocks noGrp="1"/>
          </p:cNvSpPr>
          <p:nvPr>
            <p:ph sz="quarter" idx="2"/>
          </p:nvPr>
        </p:nvSpPr>
        <p:spPr/>
        <p:txBody>
          <a:bodyPr>
            <a:normAutofit/>
          </a:bodyPr>
          <a:lstStyle/>
          <a:p>
            <a:pPr>
              <a:buNone/>
            </a:pPr>
            <a:r>
              <a:rPr lang="nl-NL" sz="1500" b="1" dirty="0" smtClean="0"/>
              <a:t>Chemische wonden</a:t>
            </a:r>
            <a:br>
              <a:rPr lang="nl-NL" sz="1500" b="1" dirty="0" smtClean="0"/>
            </a:br>
            <a:endParaRPr lang="nl-NL" sz="1500" b="1" dirty="0" smtClean="0"/>
          </a:p>
          <a:p>
            <a:pPr>
              <a:buNone/>
            </a:pPr>
            <a:endParaRPr lang="nl-NL" sz="1500" b="1" dirty="0" smtClean="0"/>
          </a:p>
          <a:p>
            <a:pPr>
              <a:buNone/>
            </a:pPr>
            <a:endParaRPr lang="nl-NL" sz="1500" b="1" dirty="0" smtClean="0"/>
          </a:p>
          <a:p>
            <a:pPr>
              <a:buNone/>
            </a:pPr>
            <a:r>
              <a:rPr lang="nl-NL" sz="1500" b="1" dirty="0" smtClean="0"/>
              <a:t>Elektriciteitswonden</a:t>
            </a:r>
            <a:br>
              <a:rPr lang="nl-NL" sz="1500" b="1" dirty="0" smtClean="0"/>
            </a:br>
            <a:endParaRPr lang="nl-NL" sz="1500" b="1" dirty="0" smtClean="0"/>
          </a:p>
          <a:p>
            <a:pPr>
              <a:buNone/>
            </a:pPr>
            <a:endParaRPr lang="nl-NL" sz="1500" b="1" dirty="0" smtClean="0"/>
          </a:p>
          <a:p>
            <a:pPr>
              <a:buNone/>
            </a:pPr>
            <a:endParaRPr lang="nl-NL" sz="1500" b="1" dirty="0" smtClean="0"/>
          </a:p>
          <a:p>
            <a:pPr>
              <a:buNone/>
            </a:pPr>
            <a:endParaRPr lang="nl-NL" sz="1500" b="1" dirty="0" smtClean="0"/>
          </a:p>
          <a:p>
            <a:pPr>
              <a:buNone/>
            </a:pPr>
            <a:endParaRPr lang="nl-NL" sz="1500" b="1" dirty="0" smtClean="0"/>
          </a:p>
          <a:p>
            <a:pPr>
              <a:buNone/>
            </a:pPr>
            <a:r>
              <a:rPr lang="nl-NL" sz="1500" b="1" dirty="0" smtClean="0"/>
              <a:t>Stralingswonden</a:t>
            </a:r>
            <a:r>
              <a:rPr lang="nl-NL" dirty="0" smtClean="0"/>
              <a:t/>
            </a:r>
            <a:br>
              <a:rPr lang="nl-NL" dirty="0" smtClean="0"/>
            </a:br>
            <a:endParaRPr lang="nl-NL" dirty="0"/>
          </a:p>
        </p:txBody>
      </p:sp>
      <p:sp>
        <p:nvSpPr>
          <p:cNvPr id="5" name="Tijdelijke aanduiding voor inhoud 4"/>
          <p:cNvSpPr>
            <a:spLocks noGrp="1"/>
          </p:cNvSpPr>
          <p:nvPr>
            <p:ph sz="quarter" idx="4"/>
          </p:nvPr>
        </p:nvSpPr>
        <p:spPr/>
        <p:txBody>
          <a:bodyPr>
            <a:normAutofit/>
          </a:bodyPr>
          <a:lstStyle/>
          <a:p>
            <a:r>
              <a:rPr lang="nl-NL" sz="1400" dirty="0" smtClean="0"/>
              <a:t>deze worden veroorzaakt door de inwerking van chemische stoffen zoals sterke zuren, logen of andere bijtende stoffen</a:t>
            </a:r>
          </a:p>
          <a:p>
            <a:endParaRPr lang="nl-NL" sz="1400" dirty="0" smtClean="0"/>
          </a:p>
          <a:p>
            <a:r>
              <a:rPr lang="nl-NL" sz="1400" dirty="0" smtClean="0"/>
              <a:t>als iemand onder stroom staat, kunnen deze wonden ontstaan. Het wondje op de huid is vaak erg klein maar in de diepere weefsellagen kan veel schade zijn ontstaan</a:t>
            </a:r>
          </a:p>
          <a:p>
            <a:endParaRPr lang="nl-NL" sz="1400" dirty="0" smtClean="0"/>
          </a:p>
          <a:p>
            <a:r>
              <a:rPr lang="nl-NL" sz="1400" dirty="0" smtClean="0"/>
              <a:t>deze wonden worden veroorzaakt door straling, zoals zonnestralen, röntgenstralen en radioactiviteit.</a:t>
            </a:r>
            <a:endParaRPr lang="nl-NL" sz="1400" dirty="0"/>
          </a:p>
        </p:txBody>
      </p:sp>
      <p:sp>
        <p:nvSpPr>
          <p:cNvPr id="6" name="Titel 5"/>
          <p:cNvSpPr>
            <a:spLocks noGrp="1"/>
          </p:cNvSpPr>
          <p:nvPr>
            <p:ph type="title"/>
          </p:nvPr>
        </p:nvSpPr>
        <p:spPr/>
        <p:txBody>
          <a:bodyPr/>
          <a:lstStyle/>
          <a:p>
            <a:r>
              <a:rPr lang="nl-NL" dirty="0" smtClean="0"/>
              <a:t>Wondsoorten en oorzaken</a:t>
            </a:r>
            <a:endParaRPr lang="nl-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b="1" smtClean="0"/>
              <a:t>Classificatiemodel WCS</a:t>
            </a:r>
            <a:endParaRPr lang="nl-NL" dirty="0"/>
          </a:p>
        </p:txBody>
      </p:sp>
      <p:sp>
        <p:nvSpPr>
          <p:cNvPr id="8" name="Tijdelijke aanduiding voor inhoud 7"/>
          <p:cNvSpPr>
            <a:spLocks noGrp="1"/>
          </p:cNvSpPr>
          <p:nvPr>
            <p:ph sz="quarter" idx="1"/>
          </p:nvPr>
        </p:nvSpPr>
        <p:spPr/>
        <p:txBody>
          <a:bodyPr>
            <a:normAutofit/>
          </a:bodyPr>
          <a:lstStyle/>
          <a:p>
            <a:pPr>
              <a:buNone/>
            </a:pPr>
            <a:r>
              <a:rPr lang="nl-NL" b="1" dirty="0" smtClean="0"/>
              <a:t>			</a:t>
            </a:r>
            <a:r>
              <a:rPr lang="nl-NL" b="1" dirty="0" err="1" smtClean="0"/>
              <a:t>Wound</a:t>
            </a:r>
            <a:r>
              <a:rPr lang="nl-NL" b="1" dirty="0" smtClean="0"/>
              <a:t> Care Society</a:t>
            </a:r>
          </a:p>
          <a:p>
            <a:pPr>
              <a:buNone/>
            </a:pPr>
            <a:endParaRPr lang="nl-NL" b="1" dirty="0" smtClean="0"/>
          </a:p>
          <a:p>
            <a:pPr>
              <a:buNone/>
            </a:pPr>
            <a:r>
              <a:rPr lang="nl-NL" b="1" dirty="0" smtClean="0"/>
              <a:t>     </a:t>
            </a:r>
            <a:r>
              <a:rPr lang="nl-NL" b="1" dirty="0" smtClean="0">
                <a:solidFill>
                  <a:srgbClr val="FF0000"/>
                </a:solidFill>
              </a:rPr>
              <a:t>Rode wonden</a:t>
            </a:r>
          </a:p>
          <a:p>
            <a:pPr>
              <a:buNone/>
            </a:pPr>
            <a:r>
              <a:rPr lang="nl-NL" dirty="0" smtClean="0"/>
              <a:t>		               </a:t>
            </a:r>
            <a:r>
              <a:rPr lang="nl-NL" b="1" dirty="0" smtClean="0">
                <a:solidFill>
                  <a:srgbClr val="FFFF00"/>
                </a:solidFill>
              </a:rPr>
              <a:t>Gele wonden </a:t>
            </a:r>
          </a:p>
          <a:p>
            <a:pPr>
              <a:buNone/>
            </a:pPr>
            <a:r>
              <a:rPr lang="nl-NL" dirty="0" smtClean="0"/>
              <a:t>			                         </a:t>
            </a:r>
            <a:r>
              <a:rPr lang="nl-NL" b="1" dirty="0" smtClean="0"/>
              <a:t>Zwarte wonden </a:t>
            </a:r>
          </a:p>
          <a:p>
            <a:pPr>
              <a:buNone/>
            </a:pPr>
            <a:endParaRPr lang="nl-NL" dirty="0" smtClean="0"/>
          </a:p>
          <a:p>
            <a:pPr>
              <a:buNone/>
            </a:pPr>
            <a:r>
              <a:rPr lang="nl-NL" sz="1900" dirty="0" smtClean="0"/>
              <a:t>De lokale behandeling van deze wonden wordt </a:t>
            </a:r>
          </a:p>
          <a:p>
            <a:pPr>
              <a:buNone/>
            </a:pPr>
            <a:r>
              <a:rPr lang="nl-NL" sz="1900" dirty="0" smtClean="0"/>
              <a:t>bepaald door o.a.: de diepte, het oppervlak, de plaats van de wond</a:t>
            </a:r>
          </a:p>
          <a:p>
            <a:pPr>
              <a:buNone/>
            </a:pPr>
            <a:r>
              <a:rPr lang="nl-NL" sz="1900" dirty="0" smtClean="0"/>
              <a:t>en de algehele conditie van de patiënt.</a:t>
            </a:r>
          </a:p>
          <a:p>
            <a:pPr>
              <a:buNone/>
            </a:pPr>
            <a:r>
              <a:rPr lang="nl-NL" sz="1800" dirty="0" smtClean="0"/>
              <a:t>Uitgesloten zijn: brandwonden en oncologische wonden.</a:t>
            </a:r>
            <a:endParaRPr lang="nl-NL"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tekst 6"/>
          <p:cNvSpPr>
            <a:spLocks noGrp="1"/>
          </p:cNvSpPr>
          <p:nvPr>
            <p:ph type="body" idx="1"/>
          </p:nvPr>
        </p:nvSpPr>
        <p:spPr/>
        <p:txBody>
          <a:bodyPr/>
          <a:lstStyle/>
          <a:p>
            <a:r>
              <a:rPr lang="nl-NL" b="0" dirty="0" smtClean="0">
                <a:solidFill>
                  <a:schemeClr val="tx1"/>
                </a:solidFill>
              </a:rPr>
              <a:t>Kleur wond</a:t>
            </a:r>
            <a:endParaRPr lang="nl-NL" b="0" dirty="0">
              <a:solidFill>
                <a:schemeClr val="tx1"/>
              </a:solidFill>
            </a:endParaRPr>
          </a:p>
        </p:txBody>
      </p:sp>
      <p:sp>
        <p:nvSpPr>
          <p:cNvPr id="8" name="Tijdelijke aanduiding voor tekst 7"/>
          <p:cNvSpPr>
            <a:spLocks noGrp="1"/>
          </p:cNvSpPr>
          <p:nvPr>
            <p:ph type="body" sz="half" idx="3"/>
          </p:nvPr>
        </p:nvSpPr>
        <p:spPr/>
        <p:txBody>
          <a:bodyPr/>
          <a:lstStyle/>
          <a:p>
            <a:r>
              <a:rPr lang="nl-NL" b="0" dirty="0" smtClean="0">
                <a:solidFill>
                  <a:schemeClr val="tx1"/>
                </a:solidFill>
              </a:rPr>
              <a:t>Doel behandeling</a:t>
            </a:r>
            <a:endParaRPr lang="nl-NL" b="0" dirty="0">
              <a:solidFill>
                <a:schemeClr val="tx1"/>
              </a:solidFill>
            </a:endParaRPr>
          </a:p>
        </p:txBody>
      </p:sp>
      <p:sp>
        <p:nvSpPr>
          <p:cNvPr id="5" name="Tijdelijke aanduiding voor inhoud 4"/>
          <p:cNvSpPr>
            <a:spLocks noGrp="1"/>
          </p:cNvSpPr>
          <p:nvPr>
            <p:ph sz="quarter" idx="2"/>
          </p:nvPr>
        </p:nvSpPr>
        <p:spPr/>
        <p:txBody>
          <a:bodyPr>
            <a:normAutofit/>
          </a:bodyPr>
          <a:lstStyle/>
          <a:p>
            <a:pPr>
              <a:buNone/>
            </a:pPr>
            <a:r>
              <a:rPr lang="nl-NL" sz="2000" b="1" dirty="0" smtClean="0">
                <a:solidFill>
                  <a:srgbClr val="FF0000"/>
                </a:solidFill>
              </a:rPr>
              <a:t>Rode wond</a:t>
            </a:r>
          </a:p>
          <a:p>
            <a:pPr>
              <a:buNone/>
            </a:pPr>
            <a:r>
              <a:rPr lang="nl-NL" sz="1400" dirty="0" smtClean="0"/>
              <a:t>Granulatieweefsel met veel jonge</a:t>
            </a:r>
          </a:p>
          <a:p>
            <a:pPr>
              <a:buNone/>
            </a:pPr>
            <a:r>
              <a:rPr lang="nl-NL" sz="1400" dirty="0" smtClean="0"/>
              <a:t>cellen en bloedvaatjes: rood uiterlijk</a:t>
            </a:r>
          </a:p>
          <a:p>
            <a:pPr>
              <a:buNone/>
            </a:pPr>
            <a:r>
              <a:rPr lang="nl-NL" sz="1400" dirty="0" smtClean="0"/>
              <a:t>Schone wond, die geneest</a:t>
            </a:r>
          </a:p>
          <a:p>
            <a:pPr>
              <a:buNone/>
            </a:pPr>
            <a:endParaRPr lang="nl-NL" sz="2000" dirty="0" smtClean="0">
              <a:solidFill>
                <a:srgbClr val="FF0000"/>
              </a:solidFill>
            </a:endParaRPr>
          </a:p>
          <a:p>
            <a:pPr>
              <a:buNone/>
            </a:pPr>
            <a:r>
              <a:rPr lang="nl-NL" sz="2000" b="1" dirty="0" smtClean="0">
                <a:solidFill>
                  <a:srgbClr val="FFFF00"/>
                </a:solidFill>
              </a:rPr>
              <a:t>Gele wond</a:t>
            </a:r>
          </a:p>
          <a:p>
            <a:pPr>
              <a:buNone/>
            </a:pPr>
            <a:r>
              <a:rPr lang="nl-NL" sz="1400" dirty="0" err="1" smtClean="0"/>
              <a:t>Onstekingsmateriaal</a:t>
            </a:r>
            <a:r>
              <a:rPr lang="nl-NL" sz="1400" dirty="0" smtClean="0"/>
              <a:t> in wond; pus</a:t>
            </a:r>
          </a:p>
          <a:p>
            <a:pPr>
              <a:buNone/>
            </a:pPr>
            <a:r>
              <a:rPr lang="nl-NL" sz="1400" dirty="0" smtClean="0"/>
              <a:t>(ziektekiemen en dode cellen)</a:t>
            </a:r>
          </a:p>
          <a:p>
            <a:pPr>
              <a:buNone/>
            </a:pPr>
            <a:endParaRPr lang="nl-NL" sz="2000" b="1" dirty="0" smtClean="0">
              <a:solidFill>
                <a:srgbClr val="FFFF00"/>
              </a:solidFill>
            </a:endParaRPr>
          </a:p>
          <a:p>
            <a:pPr>
              <a:buNone/>
            </a:pPr>
            <a:r>
              <a:rPr lang="nl-NL" sz="2000" b="1" dirty="0" smtClean="0"/>
              <a:t>Zwarte wond</a:t>
            </a:r>
          </a:p>
          <a:p>
            <a:pPr>
              <a:buNone/>
            </a:pPr>
            <a:r>
              <a:rPr lang="nl-NL" sz="1400" dirty="0" err="1" smtClean="0"/>
              <a:t>Necrotisch</a:t>
            </a:r>
            <a:r>
              <a:rPr lang="nl-NL" sz="1400" dirty="0" smtClean="0"/>
              <a:t> weefsel</a:t>
            </a:r>
            <a:endParaRPr lang="nl-NL" sz="1400" dirty="0"/>
          </a:p>
        </p:txBody>
      </p:sp>
      <p:sp>
        <p:nvSpPr>
          <p:cNvPr id="9" name="Tijdelijke aanduiding voor inhoud 8"/>
          <p:cNvSpPr>
            <a:spLocks noGrp="1"/>
          </p:cNvSpPr>
          <p:nvPr>
            <p:ph sz="quarter" idx="4"/>
          </p:nvPr>
        </p:nvSpPr>
        <p:spPr>
          <a:xfrm>
            <a:off x="4716016" y="2420888"/>
            <a:ext cx="4123184" cy="3872687"/>
          </a:xfrm>
        </p:spPr>
        <p:txBody>
          <a:bodyPr>
            <a:normAutofit/>
          </a:bodyPr>
          <a:lstStyle/>
          <a:p>
            <a:pPr>
              <a:buNone/>
            </a:pPr>
            <a:r>
              <a:rPr lang="nl-NL" sz="1400" dirty="0" smtClean="0"/>
              <a:t>Beschermen van wond en</a:t>
            </a:r>
          </a:p>
          <a:p>
            <a:pPr>
              <a:buNone/>
            </a:pPr>
            <a:r>
              <a:rPr lang="nl-NL" sz="1400" dirty="0" smtClean="0"/>
              <a:t>bevorderen genezing (vochtig milieu).</a:t>
            </a:r>
          </a:p>
          <a:p>
            <a:pPr>
              <a:buNone/>
            </a:pPr>
            <a:endParaRPr lang="nl-NL" sz="1600" dirty="0" smtClean="0"/>
          </a:p>
          <a:p>
            <a:pPr>
              <a:buNone/>
            </a:pPr>
            <a:endParaRPr lang="nl-NL" sz="1600" dirty="0" smtClean="0"/>
          </a:p>
          <a:p>
            <a:pPr>
              <a:buNone/>
            </a:pPr>
            <a:endParaRPr lang="nl-NL" sz="1600" dirty="0" smtClean="0"/>
          </a:p>
          <a:p>
            <a:pPr>
              <a:buNone/>
            </a:pPr>
            <a:r>
              <a:rPr lang="nl-NL" sz="1400" dirty="0" smtClean="0"/>
              <a:t>Reinigen van de wond met</a:t>
            </a:r>
          </a:p>
          <a:p>
            <a:pPr>
              <a:buNone/>
            </a:pPr>
            <a:r>
              <a:rPr lang="nl-NL" sz="1400" dirty="0" smtClean="0"/>
              <a:t>verbandmateriaal of spoelen met</a:t>
            </a:r>
          </a:p>
          <a:p>
            <a:pPr>
              <a:buNone/>
            </a:pPr>
            <a:r>
              <a:rPr lang="nl-NL" sz="1400" dirty="0" err="1" smtClean="0"/>
              <a:t>Fys</a:t>
            </a:r>
            <a:r>
              <a:rPr lang="nl-NL" sz="1400" dirty="0" smtClean="0"/>
              <a:t>. zoutoplossing.</a:t>
            </a:r>
          </a:p>
          <a:p>
            <a:pPr>
              <a:buNone/>
            </a:pPr>
            <a:endParaRPr lang="nl-NL" sz="1600" dirty="0" smtClean="0"/>
          </a:p>
          <a:p>
            <a:pPr>
              <a:buNone/>
            </a:pPr>
            <a:endParaRPr lang="nl-NL" sz="1400" dirty="0" smtClean="0"/>
          </a:p>
          <a:p>
            <a:pPr>
              <a:buNone/>
            </a:pPr>
            <a:r>
              <a:rPr lang="nl-NL" sz="1400" dirty="0" smtClean="0"/>
              <a:t>Eerst dood weefsel verwijderen </a:t>
            </a:r>
            <a:r>
              <a:rPr lang="nl-NL" sz="1400" dirty="0" err="1" smtClean="0"/>
              <a:t>dvm</a:t>
            </a:r>
            <a:endParaRPr lang="nl-NL" sz="1400" dirty="0" smtClean="0"/>
          </a:p>
          <a:p>
            <a:pPr>
              <a:buNone/>
            </a:pPr>
            <a:r>
              <a:rPr lang="nl-NL" sz="1400" dirty="0" smtClean="0"/>
              <a:t>schaar en pincet of necroseoplossers.</a:t>
            </a:r>
          </a:p>
          <a:p>
            <a:pPr>
              <a:buNone/>
            </a:pPr>
            <a:r>
              <a:rPr lang="nl-NL" sz="1400" dirty="0" smtClean="0"/>
              <a:t>Behandeling: ziekenhuis of thuiszorg</a:t>
            </a:r>
          </a:p>
          <a:p>
            <a:pPr>
              <a:buNone/>
            </a:pPr>
            <a:endParaRPr lang="nl-NL" sz="1600" dirty="0"/>
          </a:p>
        </p:txBody>
      </p:sp>
      <p:sp>
        <p:nvSpPr>
          <p:cNvPr id="4" name="Titel 3"/>
          <p:cNvSpPr>
            <a:spLocks noGrp="1"/>
          </p:cNvSpPr>
          <p:nvPr>
            <p:ph type="title"/>
          </p:nvPr>
        </p:nvSpPr>
        <p:spPr/>
        <p:txBody>
          <a:bodyPr/>
          <a:lstStyle/>
          <a:p>
            <a:r>
              <a:rPr lang="nl-NL" b="1" dirty="0" smtClean="0"/>
              <a:t>Classificatiemodel WCS</a:t>
            </a:r>
            <a:endParaRPr lang="nl-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14"/>
          <p:cNvSpPr>
            <a:spLocks noGrp="1"/>
          </p:cNvSpPr>
          <p:nvPr>
            <p:ph type="title"/>
          </p:nvPr>
        </p:nvSpPr>
        <p:spPr/>
        <p:txBody>
          <a:bodyPr/>
          <a:lstStyle/>
          <a:p>
            <a:r>
              <a:rPr lang="nl-NL" b="1" dirty="0" smtClean="0"/>
              <a:t>Classificatiemodel WCS</a:t>
            </a:r>
            <a:endParaRPr lang="nl-NL" dirty="0"/>
          </a:p>
        </p:txBody>
      </p:sp>
      <p:sp>
        <p:nvSpPr>
          <p:cNvPr id="6" name="Tijdelijke aanduiding voor inhoud 5"/>
          <p:cNvSpPr>
            <a:spLocks noGrp="1"/>
          </p:cNvSpPr>
          <p:nvPr>
            <p:ph sz="half" idx="1"/>
          </p:nvPr>
        </p:nvSpPr>
        <p:spPr/>
        <p:txBody>
          <a:bodyPr/>
          <a:lstStyle/>
          <a:p>
            <a:pPr>
              <a:buNone/>
            </a:pPr>
            <a:endParaRPr lang="nl-NL" dirty="0" smtClean="0"/>
          </a:p>
          <a:p>
            <a:pPr>
              <a:buNone/>
            </a:pPr>
            <a:endParaRPr lang="nl-NL" dirty="0" smtClean="0"/>
          </a:p>
          <a:p>
            <a:pPr>
              <a:buNone/>
            </a:pPr>
            <a:r>
              <a:rPr lang="nl-NL" dirty="0" smtClean="0"/>
              <a:t>De nadruk van </a:t>
            </a:r>
          </a:p>
          <a:p>
            <a:pPr>
              <a:buNone/>
            </a:pPr>
            <a:r>
              <a:rPr lang="nl-NL" dirty="0" smtClean="0"/>
              <a:t>wondbehandeling moet</a:t>
            </a:r>
          </a:p>
          <a:p>
            <a:pPr>
              <a:buNone/>
            </a:pPr>
            <a:r>
              <a:rPr lang="nl-NL" dirty="0" smtClean="0"/>
              <a:t>liggen op de meest</a:t>
            </a:r>
          </a:p>
          <a:p>
            <a:pPr>
              <a:buNone/>
            </a:pPr>
            <a:r>
              <a:rPr lang="nl-NL" dirty="0" smtClean="0"/>
              <a:t>storende factor.</a:t>
            </a:r>
            <a:endParaRPr lang="nl-NL" dirty="0"/>
          </a:p>
        </p:txBody>
      </p:sp>
      <p:pic>
        <p:nvPicPr>
          <p:cNvPr id="8" name="Picture 2"/>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2132856"/>
            <a:ext cx="4077191" cy="3054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Wondgenezingsproces</a:t>
            </a:r>
            <a:endParaRPr lang="nl-NL" dirty="0"/>
          </a:p>
        </p:txBody>
      </p:sp>
      <p:sp>
        <p:nvSpPr>
          <p:cNvPr id="3" name="Tijdelijke aanduiding voor inhoud 2"/>
          <p:cNvSpPr>
            <a:spLocks noGrp="1"/>
          </p:cNvSpPr>
          <p:nvPr>
            <p:ph sz="quarter" idx="1"/>
          </p:nvPr>
        </p:nvSpPr>
        <p:spPr>
          <a:xfrm>
            <a:off x="395536" y="1340768"/>
            <a:ext cx="8503920" cy="4572000"/>
          </a:xfrm>
        </p:spPr>
        <p:txBody>
          <a:bodyPr>
            <a:normAutofit lnSpcReduction="10000"/>
          </a:bodyPr>
          <a:lstStyle/>
          <a:p>
            <a:pPr marL="457200" indent="-457200">
              <a:buNone/>
            </a:pPr>
            <a:endParaRPr lang="nl-NL" sz="2000" b="1" dirty="0" smtClean="0"/>
          </a:p>
          <a:p>
            <a:pPr marL="457200" indent="-457200">
              <a:buNone/>
            </a:pPr>
            <a:r>
              <a:rPr lang="nl-NL" sz="2000" b="1" dirty="0" smtClean="0"/>
              <a:t>1. </a:t>
            </a:r>
            <a:r>
              <a:rPr lang="nl-NL" sz="2000" b="1" dirty="0" err="1" smtClean="0"/>
              <a:t>Reactiefase</a:t>
            </a:r>
            <a:r>
              <a:rPr lang="nl-NL" sz="2000" b="1" dirty="0" smtClean="0"/>
              <a:t>:</a:t>
            </a:r>
          </a:p>
          <a:p>
            <a:pPr marL="457200" indent="-457200"/>
            <a:r>
              <a:rPr lang="nl-NL" sz="1600" dirty="0" smtClean="0"/>
              <a:t>Verkleven van de wondranden na max. 24 uur. Bloeding gestelpt</a:t>
            </a:r>
          </a:p>
          <a:p>
            <a:pPr marL="457200" indent="-457200"/>
            <a:r>
              <a:rPr lang="nl-NL" sz="1600" dirty="0" smtClean="0"/>
              <a:t>Ontstaan van ontstekingsreactie; de witte bloedlichaampjes reinigen de wond. Door hun bacteriedodende werking en door het opruimen van het dode (niet meer levensvatbaar) weefsel.</a:t>
            </a:r>
          </a:p>
          <a:p>
            <a:pPr marL="457200" indent="-457200"/>
            <a:endParaRPr lang="nl-NL" sz="1600" dirty="0" smtClean="0"/>
          </a:p>
          <a:p>
            <a:pPr marL="457200" indent="-457200"/>
            <a:endParaRPr lang="nl-NL" sz="1600" dirty="0" smtClean="0"/>
          </a:p>
          <a:p>
            <a:pPr>
              <a:buNone/>
            </a:pPr>
            <a:r>
              <a:rPr lang="nl-NL" sz="2000" b="1" dirty="0" smtClean="0"/>
              <a:t>2. Regeneratiefase:</a:t>
            </a:r>
          </a:p>
          <a:p>
            <a:r>
              <a:rPr lang="nl-NL" sz="1600" dirty="0" smtClean="0"/>
              <a:t>huid dat verloren is gegaan wordt vervangen door nieuw weefsel</a:t>
            </a:r>
          </a:p>
          <a:p>
            <a:pPr>
              <a:buNone/>
            </a:pPr>
            <a:r>
              <a:rPr lang="nl-NL" sz="1600" dirty="0" smtClean="0"/>
              <a:t>    (granulatieweefsel) en wordt de wond gesloten (regeneratie van epitheel).</a:t>
            </a:r>
          </a:p>
          <a:p>
            <a:pPr>
              <a:buNone/>
            </a:pPr>
            <a:endParaRPr lang="nl-NL" sz="1600" dirty="0" smtClean="0"/>
          </a:p>
          <a:p>
            <a:pPr>
              <a:buNone/>
            </a:pPr>
            <a:endParaRPr lang="nl-NL" sz="1600" dirty="0" smtClean="0"/>
          </a:p>
          <a:p>
            <a:pPr>
              <a:buNone/>
            </a:pPr>
            <a:r>
              <a:rPr lang="nl-NL" sz="2000" b="1" dirty="0" smtClean="0"/>
              <a:t>3. Rijpingsfase:</a:t>
            </a:r>
          </a:p>
          <a:p>
            <a:r>
              <a:rPr lang="nl-NL" sz="1600" dirty="0" smtClean="0"/>
              <a:t>Ontstaan van het littekenweefsel. Het granulatieweefsel dat de huid heeft</a:t>
            </a:r>
          </a:p>
          <a:p>
            <a:pPr>
              <a:buNone/>
            </a:pPr>
            <a:r>
              <a:rPr lang="nl-NL" sz="1600" dirty="0" smtClean="0"/>
              <a:t>    vervangen moet uitrijpen tot een dun, soepel en wit bindweefsel litteken. </a:t>
            </a:r>
            <a:endParaRPr lang="nl-NL"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Wondbehandeling nat/droog balans</a:t>
            </a:r>
            <a:endParaRPr lang="nl-NL" dirty="0"/>
          </a:p>
        </p:txBody>
      </p:sp>
      <p:sp>
        <p:nvSpPr>
          <p:cNvPr id="4" name="Tijdelijke aanduiding voor inhoud 3"/>
          <p:cNvSpPr>
            <a:spLocks noGrp="1"/>
          </p:cNvSpPr>
          <p:nvPr>
            <p:ph sz="quarter" idx="1"/>
          </p:nvPr>
        </p:nvSpPr>
        <p:spPr/>
        <p:txBody>
          <a:bodyPr/>
          <a:lstStyle/>
          <a:p>
            <a:pPr>
              <a:buNone/>
            </a:pPr>
            <a:r>
              <a:rPr lang="nl-NL" sz="2000" dirty="0" smtClean="0"/>
              <a:t>De meeste wonden genezen het best in een vochtige omgeving</a:t>
            </a:r>
          </a:p>
          <a:p>
            <a:pPr>
              <a:buNone/>
            </a:pPr>
            <a:endParaRPr lang="nl-NL" sz="2000" dirty="0" smtClean="0"/>
          </a:p>
          <a:p>
            <a:pPr>
              <a:buNone/>
            </a:pPr>
            <a:r>
              <a:rPr lang="nl-NL" sz="2000" dirty="0" smtClean="0"/>
              <a:t>Waar je naar kijkt als assistente is:</a:t>
            </a:r>
          </a:p>
          <a:p>
            <a:pPr>
              <a:buNone/>
            </a:pPr>
            <a:endParaRPr lang="nl-NL" sz="2000" dirty="0" smtClean="0"/>
          </a:p>
          <a:p>
            <a:pPr>
              <a:buFont typeface="Wingdings" pitchFamily="2" charset="2"/>
              <a:buChar char="v"/>
            </a:pPr>
            <a:r>
              <a:rPr lang="nl-NL" sz="2000" dirty="0" smtClean="0"/>
              <a:t>of er vocht onttrokken moet worden aan de wond</a:t>
            </a:r>
          </a:p>
          <a:p>
            <a:pPr>
              <a:buFont typeface="Wingdings" pitchFamily="2" charset="2"/>
              <a:buChar char="v"/>
            </a:pPr>
            <a:r>
              <a:rPr lang="nl-NL" sz="2000" dirty="0" smtClean="0"/>
              <a:t>of de vochtsituatie voldoende is</a:t>
            </a:r>
          </a:p>
          <a:p>
            <a:pPr>
              <a:buFont typeface="Wingdings" pitchFamily="2" charset="2"/>
              <a:buChar char="v"/>
            </a:pPr>
            <a:r>
              <a:rPr lang="nl-NL" sz="2000" dirty="0" smtClean="0"/>
              <a:t>of de behandeling erop gericht moet zijn om de	 wond vochtiger te maken</a:t>
            </a:r>
          </a:p>
          <a:p>
            <a:pPr>
              <a:buNone/>
            </a:pPr>
            <a:endParaRPr lang="nl-N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Werkwijze wondbehandeling</a:t>
            </a:r>
            <a:endParaRPr lang="nl-NL" dirty="0"/>
          </a:p>
        </p:txBody>
      </p:sp>
      <p:sp>
        <p:nvSpPr>
          <p:cNvPr id="3" name="Tijdelijke aanduiding voor inhoud 2"/>
          <p:cNvSpPr>
            <a:spLocks noGrp="1"/>
          </p:cNvSpPr>
          <p:nvPr>
            <p:ph sz="quarter" idx="1"/>
          </p:nvPr>
        </p:nvSpPr>
        <p:spPr/>
        <p:txBody>
          <a:bodyPr/>
          <a:lstStyle/>
          <a:p>
            <a:endParaRPr lang="nl-NL" sz="2000" dirty="0" smtClean="0"/>
          </a:p>
          <a:p>
            <a:r>
              <a:rPr lang="nl-NL" sz="2000" dirty="0" smtClean="0"/>
              <a:t>reinigen</a:t>
            </a:r>
          </a:p>
          <a:p>
            <a:r>
              <a:rPr lang="nl-NL" sz="2000" dirty="0" smtClean="0"/>
              <a:t>ontsmetten</a:t>
            </a:r>
          </a:p>
          <a:p>
            <a:r>
              <a:rPr lang="nl-NL" sz="2000" dirty="0" err="1" smtClean="0"/>
              <a:t>wondexcisie</a:t>
            </a:r>
            <a:r>
              <a:rPr lang="nl-NL" sz="2000" dirty="0" smtClean="0"/>
              <a:t> of wondtoilet</a:t>
            </a:r>
          </a:p>
          <a:p>
            <a:r>
              <a:rPr lang="nl-NL" sz="2000" dirty="0" smtClean="0"/>
              <a:t>zondig plaatselijke verdoving</a:t>
            </a:r>
          </a:p>
          <a:p>
            <a:r>
              <a:rPr lang="nl-NL" sz="2000" dirty="0" smtClean="0"/>
              <a:t>wondsluiting</a:t>
            </a:r>
          </a:p>
          <a:p>
            <a:r>
              <a:rPr lang="nl-NL" sz="2000" dirty="0" smtClean="0"/>
              <a:t>keuze </a:t>
            </a:r>
            <a:r>
              <a:rPr lang="nl-NL" sz="2000" dirty="0" err="1" smtClean="0"/>
              <a:t>wondbedekker</a:t>
            </a:r>
            <a:endParaRPr lang="nl-NL" sz="2000" dirty="0" smtClean="0"/>
          </a:p>
          <a:p>
            <a:r>
              <a:rPr lang="nl-NL" sz="2000" dirty="0" smtClean="0"/>
              <a:t>nazorg ( zie protocollenboek </a:t>
            </a:r>
            <a:r>
              <a:rPr lang="nl-NL" sz="2000" dirty="0" err="1" smtClean="0"/>
              <a:t>blz</a:t>
            </a:r>
            <a:r>
              <a:rPr lang="nl-NL" sz="2000" dirty="0" smtClean="0"/>
              <a:t> 50/51)</a:t>
            </a:r>
          </a:p>
          <a:p>
            <a:r>
              <a:rPr lang="nl-NL" sz="2000" dirty="0" smtClean="0"/>
              <a:t>verslaglegging</a:t>
            </a:r>
          </a:p>
          <a:p>
            <a:pPr>
              <a:buNone/>
            </a:pPr>
            <a:endParaRPr lang="nl-NL" dirty="0" smtClean="0"/>
          </a:p>
          <a:p>
            <a:pPr>
              <a:buNone/>
            </a:pPr>
            <a:endParaRPr lang="nl-NL"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Werkwijze wondbehandeling</a:t>
            </a:r>
            <a:endParaRPr lang="nl-NL" dirty="0"/>
          </a:p>
        </p:txBody>
      </p:sp>
      <p:sp>
        <p:nvSpPr>
          <p:cNvPr id="3" name="Tijdelijke aanduiding voor inhoud 2"/>
          <p:cNvSpPr>
            <a:spLocks noGrp="1"/>
          </p:cNvSpPr>
          <p:nvPr>
            <p:ph sz="quarter" idx="1"/>
          </p:nvPr>
        </p:nvSpPr>
        <p:spPr/>
        <p:txBody>
          <a:bodyPr>
            <a:normAutofit fontScale="92500"/>
          </a:bodyPr>
          <a:lstStyle/>
          <a:p>
            <a:pPr marL="514350" indent="-514350">
              <a:buNone/>
            </a:pPr>
            <a:r>
              <a:rPr lang="nl-NL" sz="1800" b="1" dirty="0" smtClean="0"/>
              <a:t>Reinigen: </a:t>
            </a:r>
            <a:r>
              <a:rPr lang="nl-NL" sz="1800" dirty="0" smtClean="0"/>
              <a:t>spoelen met kraanwater of </a:t>
            </a:r>
            <a:r>
              <a:rPr lang="nl-NL" sz="1800" dirty="0" err="1" smtClean="0"/>
              <a:t>fys.zout</a:t>
            </a:r>
            <a:r>
              <a:rPr lang="nl-NL" sz="1800" dirty="0" smtClean="0"/>
              <a:t>, bij beslag of hardnekkig vuil  met st. nagelborsteltje of pincet, of uitgebruist met waterstofperoxide</a:t>
            </a:r>
          </a:p>
          <a:p>
            <a:pPr marL="514350" indent="-514350">
              <a:buFont typeface="+mj-lt"/>
              <a:buAutoNum type="arabicPeriod"/>
            </a:pPr>
            <a:endParaRPr lang="nl-NL" sz="1800" dirty="0" smtClean="0"/>
          </a:p>
          <a:p>
            <a:pPr marL="514350" indent="-514350">
              <a:buNone/>
            </a:pPr>
            <a:r>
              <a:rPr lang="nl-NL" sz="1800" b="1" dirty="0" smtClean="0"/>
              <a:t>Ontsmetten:</a:t>
            </a:r>
            <a:r>
              <a:rPr lang="nl-NL" sz="1800" dirty="0" smtClean="0"/>
              <a:t>met desinfectans</a:t>
            </a:r>
          </a:p>
          <a:p>
            <a:pPr marL="514350" indent="-514350"/>
            <a:r>
              <a:rPr lang="nl-NL" sz="1800" dirty="0" smtClean="0"/>
              <a:t>Insnijding huid: alcohol 70% evt. toevoeging van 1% jodium of 0,5% </a:t>
            </a:r>
            <a:r>
              <a:rPr lang="nl-NL" sz="1800" dirty="0" err="1" smtClean="0"/>
              <a:t>chloorhexidine</a:t>
            </a:r>
            <a:endParaRPr lang="nl-NL" sz="1800" dirty="0" smtClean="0"/>
          </a:p>
          <a:p>
            <a:pPr marL="514350" indent="-514350"/>
            <a:r>
              <a:rPr lang="nl-NL" sz="1800" dirty="0" smtClean="0"/>
              <a:t>Insnijding slijmvliezen: 10% </a:t>
            </a:r>
            <a:r>
              <a:rPr lang="nl-NL" sz="1800" dirty="0" err="1" smtClean="0"/>
              <a:t>povidonjodium</a:t>
            </a:r>
            <a:r>
              <a:rPr lang="nl-NL" sz="1800" dirty="0" smtClean="0"/>
              <a:t> of 0,5% </a:t>
            </a:r>
            <a:r>
              <a:rPr lang="nl-NL" sz="1800" dirty="0" err="1" smtClean="0"/>
              <a:t>chloorhexidine</a:t>
            </a:r>
            <a:r>
              <a:rPr lang="nl-NL" sz="1800" dirty="0" smtClean="0"/>
              <a:t> in water </a:t>
            </a:r>
          </a:p>
          <a:p>
            <a:pPr marL="514350" indent="-514350"/>
            <a:r>
              <a:rPr lang="nl-NL" sz="1800" dirty="0" smtClean="0"/>
              <a:t>Bij schaaf- en </a:t>
            </a:r>
            <a:r>
              <a:rPr lang="nl-NL" sz="1800" dirty="0" err="1" smtClean="0"/>
              <a:t>snijwonden</a:t>
            </a:r>
            <a:r>
              <a:rPr lang="nl-NL" sz="1800" dirty="0" smtClean="0"/>
              <a:t>: waterige </a:t>
            </a:r>
            <a:r>
              <a:rPr lang="nl-NL" sz="1800" dirty="0" err="1" smtClean="0"/>
              <a:t>chloorhexidine</a:t>
            </a:r>
            <a:r>
              <a:rPr lang="nl-NL" sz="1800" dirty="0" smtClean="0"/>
              <a:t> of </a:t>
            </a:r>
            <a:r>
              <a:rPr lang="nl-NL" sz="1800" dirty="0" err="1" smtClean="0"/>
              <a:t>povidonjodium</a:t>
            </a:r>
            <a:endParaRPr lang="nl-NL" sz="1800" dirty="0" smtClean="0"/>
          </a:p>
          <a:p>
            <a:pPr marL="514350" indent="-514350">
              <a:buNone/>
            </a:pPr>
            <a:r>
              <a:rPr lang="nl-NL" sz="1800" dirty="0" smtClean="0"/>
              <a:t>	</a:t>
            </a:r>
          </a:p>
          <a:p>
            <a:pPr marL="514350" indent="-514350">
              <a:buNone/>
            </a:pPr>
            <a:r>
              <a:rPr lang="nl-NL" sz="1800" b="1" dirty="0" err="1" smtClean="0"/>
              <a:t>Wondexcisie</a:t>
            </a:r>
            <a:r>
              <a:rPr lang="nl-NL" sz="1800" dirty="0" smtClean="0"/>
              <a:t>: na reinigen schone chirurgische wond ontstaan -&gt; wond mag worden gesloten</a:t>
            </a:r>
          </a:p>
          <a:p>
            <a:pPr marL="514350" indent="-514350">
              <a:buNone/>
            </a:pPr>
            <a:r>
              <a:rPr lang="nl-NL" sz="1800" b="1" dirty="0" smtClean="0"/>
              <a:t>of wondtoilet </a:t>
            </a:r>
            <a:r>
              <a:rPr lang="nl-NL" sz="1800" dirty="0" smtClean="0"/>
              <a:t>: de wond kan door omstandigheden niet helemaal gereinigd worden -&gt; wond wordt hierna meestal niet gesloten, bijv. plaatsen van een </a:t>
            </a:r>
            <a:r>
              <a:rPr lang="nl-NL" sz="1800" dirty="0" err="1" smtClean="0"/>
              <a:t>wonddrain</a:t>
            </a:r>
            <a:r>
              <a:rPr lang="nl-NL" sz="1800" dirty="0" smtClean="0"/>
              <a:t> of wond ouder dan 6 uur</a:t>
            </a:r>
          </a:p>
          <a:p>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Wondverzorging </a:t>
            </a:r>
            <a:endParaRPr lang="nl-NL" dirty="0"/>
          </a:p>
        </p:txBody>
      </p:sp>
      <p:sp>
        <p:nvSpPr>
          <p:cNvPr id="3" name="Tijdelijke aanduiding voor inhoud 2"/>
          <p:cNvSpPr>
            <a:spLocks noGrp="1"/>
          </p:cNvSpPr>
          <p:nvPr>
            <p:ph sz="quarter" idx="1"/>
          </p:nvPr>
        </p:nvSpPr>
        <p:spPr/>
        <p:txBody>
          <a:bodyPr>
            <a:normAutofit fontScale="70000" lnSpcReduction="20000"/>
          </a:bodyPr>
          <a:lstStyle/>
          <a:p>
            <a:pPr>
              <a:buNone/>
            </a:pPr>
            <a:r>
              <a:rPr lang="nl-NL" b="1" dirty="0" smtClean="0"/>
              <a:t>Doelen kennislijn</a:t>
            </a:r>
          </a:p>
          <a:p>
            <a:pPr>
              <a:buNone/>
            </a:pPr>
            <a:r>
              <a:rPr lang="nl-NL" dirty="0" smtClean="0"/>
              <a:t>Beschrijven van:</a:t>
            </a:r>
          </a:p>
          <a:p>
            <a:pPr>
              <a:buNone/>
            </a:pPr>
            <a:endParaRPr lang="nl-NL" dirty="0" smtClean="0"/>
          </a:p>
          <a:p>
            <a:pPr>
              <a:buFontTx/>
              <a:buChar char="-"/>
            </a:pPr>
            <a:r>
              <a:rPr lang="nl-NL" sz="2400" dirty="0" smtClean="0"/>
              <a:t>hoe een rode, gele en zwarte wond wordt behandeld/verzorgd</a:t>
            </a:r>
          </a:p>
          <a:p>
            <a:pPr>
              <a:buFontTx/>
              <a:buChar char="-"/>
            </a:pPr>
            <a:r>
              <a:rPr lang="nl-NL" sz="2400" dirty="0" smtClean="0"/>
              <a:t>van (de verschillende gradatie) brandwonden en hoe deze worden behandeld/verzorgd</a:t>
            </a:r>
          </a:p>
          <a:p>
            <a:pPr>
              <a:buFontTx/>
              <a:buChar char="-"/>
            </a:pPr>
            <a:r>
              <a:rPr lang="nl-NL" sz="2400" dirty="0" smtClean="0"/>
              <a:t>hoe een zalfverband wordt aangelegd</a:t>
            </a:r>
          </a:p>
          <a:p>
            <a:pPr>
              <a:buFontTx/>
              <a:buChar char="-"/>
            </a:pPr>
            <a:r>
              <a:rPr lang="nl-NL" sz="2400" dirty="0" smtClean="0"/>
              <a:t>hoe een steriel geïmpregneerd gaas wordt aangelegd</a:t>
            </a:r>
          </a:p>
          <a:p>
            <a:pPr>
              <a:buFontTx/>
              <a:buChar char="-"/>
            </a:pPr>
            <a:r>
              <a:rPr lang="nl-NL" sz="2400" dirty="0" smtClean="0"/>
              <a:t>waar een dekverband uit bestaat en wanneer deze wordt aangelegd</a:t>
            </a:r>
          </a:p>
          <a:p>
            <a:pPr>
              <a:buFontTx/>
              <a:buChar char="-"/>
            </a:pPr>
            <a:r>
              <a:rPr lang="nl-NL" sz="2400" dirty="0" smtClean="0"/>
              <a:t>waar een drukverband uit bestaat en wanneer deze wordt aangelegd</a:t>
            </a:r>
          </a:p>
          <a:p>
            <a:pPr>
              <a:buFontTx/>
              <a:buChar char="-"/>
            </a:pPr>
            <a:r>
              <a:rPr lang="nl-NL" sz="2400" dirty="0" smtClean="0"/>
              <a:t>hoe en waarom een mitella/brede/smalle das wordt aangelegd</a:t>
            </a:r>
          </a:p>
          <a:p>
            <a:pPr>
              <a:buFontTx/>
              <a:buChar char="-"/>
            </a:pPr>
            <a:r>
              <a:rPr lang="nl-NL" sz="2400" dirty="0" smtClean="0"/>
              <a:t>welke instrumenten en materialen je nodig hebt voor wondverzorging</a:t>
            </a:r>
          </a:p>
          <a:p>
            <a:pPr>
              <a:buFontTx/>
              <a:buChar char="-"/>
            </a:pPr>
            <a:r>
              <a:rPr lang="nl-NL" sz="2400" dirty="0" smtClean="0"/>
              <a:t>welke adviezen je geeft bij behandeling van de diverse wonden en wondbehandeling (o.a. ICE regel, CSM)</a:t>
            </a:r>
          </a:p>
          <a:p>
            <a:pPr>
              <a:buFontTx/>
              <a:buChar char="-"/>
            </a:pPr>
            <a:endParaRPr lang="nl-NL" dirty="0" smtClean="0"/>
          </a:p>
          <a:p>
            <a:pPr>
              <a:buFontTx/>
              <a:buChar char="-"/>
            </a:pPr>
            <a:endParaRPr lang="nl-NL"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Werkwijze wondbehandeling</a:t>
            </a:r>
            <a:endParaRPr lang="nl-NL" dirty="0"/>
          </a:p>
        </p:txBody>
      </p:sp>
      <p:sp>
        <p:nvSpPr>
          <p:cNvPr id="3" name="Tijdelijke aanduiding voor inhoud 2"/>
          <p:cNvSpPr>
            <a:spLocks noGrp="1"/>
          </p:cNvSpPr>
          <p:nvPr>
            <p:ph sz="quarter" idx="1"/>
          </p:nvPr>
        </p:nvSpPr>
        <p:spPr/>
        <p:txBody>
          <a:bodyPr>
            <a:normAutofit/>
          </a:bodyPr>
          <a:lstStyle/>
          <a:p>
            <a:pPr marL="457200" indent="-457200">
              <a:buNone/>
            </a:pPr>
            <a:r>
              <a:rPr lang="nl-NL" sz="1800" b="1" dirty="0" smtClean="0"/>
              <a:t>Wondsluiting:</a:t>
            </a:r>
            <a:r>
              <a:rPr lang="nl-NL" sz="1800" dirty="0" smtClean="0"/>
              <a:t>door middel van hechten; hechtstrips;wondlijm;</a:t>
            </a:r>
            <a:r>
              <a:rPr lang="nl-NL" sz="1800" dirty="0" err="1" smtClean="0"/>
              <a:t>staplers</a:t>
            </a:r>
            <a:endParaRPr lang="nl-NL" sz="1800" dirty="0" smtClean="0"/>
          </a:p>
          <a:p>
            <a:pPr marL="457200" indent="-457200">
              <a:buNone/>
            </a:pPr>
            <a:r>
              <a:rPr lang="nl-NL" sz="1800" dirty="0" smtClean="0"/>
              <a:t>Zie PPT anesthesie en hechten&gt;periode 1,boek </a:t>
            </a:r>
            <a:r>
              <a:rPr lang="nl-NL" sz="1800" dirty="0" err="1" smtClean="0"/>
              <a:t>blz</a:t>
            </a:r>
            <a:r>
              <a:rPr lang="nl-NL" sz="1800" dirty="0" smtClean="0"/>
              <a:t> 174 t/m 180</a:t>
            </a:r>
          </a:p>
          <a:p>
            <a:pPr marL="457200" indent="-457200">
              <a:buNone/>
            </a:pPr>
            <a:endParaRPr lang="nl-NL" sz="2000" dirty="0" smtClean="0"/>
          </a:p>
          <a:p>
            <a:pPr marL="457200" indent="-457200">
              <a:buNone/>
            </a:pPr>
            <a:r>
              <a:rPr lang="nl-NL" sz="1800" b="1" dirty="0" smtClean="0"/>
              <a:t>Keuze van </a:t>
            </a:r>
            <a:r>
              <a:rPr lang="nl-NL" sz="1800" b="1" dirty="0" err="1" smtClean="0"/>
              <a:t>wondbedekker</a:t>
            </a:r>
            <a:r>
              <a:rPr lang="nl-NL" sz="1800" b="1" dirty="0" smtClean="0"/>
              <a:t>: </a:t>
            </a:r>
            <a:r>
              <a:rPr lang="nl-NL" sz="1800" dirty="0" smtClean="0"/>
              <a:t>zie rode, gele en zwarte wonden.</a:t>
            </a:r>
          </a:p>
          <a:p>
            <a:pPr marL="457200" indent="-457200">
              <a:buNone/>
            </a:pPr>
            <a:r>
              <a:rPr lang="nl-NL" sz="1800" dirty="0" smtClean="0"/>
              <a:t>Zo nodig denken aan antibiotica en/of tetanus profylaxe.</a:t>
            </a:r>
            <a:endParaRPr lang="nl-NL" dirty="0" smtClean="0"/>
          </a:p>
          <a:p>
            <a:pPr marL="457200" indent="-457200">
              <a:buNone/>
            </a:pPr>
            <a:endParaRPr lang="nl-NL" sz="1800" dirty="0" smtClean="0"/>
          </a:p>
          <a:p>
            <a:pPr marL="457200" indent="-457200">
              <a:buNone/>
            </a:pPr>
            <a:endParaRPr lang="nl-NL" sz="1800" dirty="0" smtClean="0"/>
          </a:p>
          <a:p>
            <a:pPr marL="457200" indent="-457200">
              <a:buNone/>
            </a:pPr>
            <a:r>
              <a:rPr lang="nl-NL" sz="1800" b="1" dirty="0" smtClean="0"/>
              <a:t>Houd rekening met de </a:t>
            </a:r>
            <a:r>
              <a:rPr lang="nl-NL" sz="1800" b="1" dirty="0" err="1" smtClean="0"/>
              <a:t>Friedrichse</a:t>
            </a:r>
            <a:r>
              <a:rPr lang="nl-NL" sz="1800" b="1" dirty="0" smtClean="0"/>
              <a:t> periode:</a:t>
            </a:r>
          </a:p>
          <a:p>
            <a:pPr marL="457200" indent="-457200">
              <a:buNone/>
            </a:pPr>
            <a:r>
              <a:rPr lang="nl-NL" sz="1800" dirty="0" smtClean="0"/>
              <a:t>Een wond die ouder is dan 6 uur kan niet volledig worden gesloten. Na</a:t>
            </a:r>
          </a:p>
          <a:p>
            <a:pPr marL="457200" indent="-457200">
              <a:buNone/>
            </a:pPr>
            <a:r>
              <a:rPr lang="nl-NL" sz="1800" dirty="0" smtClean="0"/>
              <a:t>6 uur gaan de bacteriën in de wond zich vermenigvuldigen en zich</a:t>
            </a:r>
          </a:p>
          <a:p>
            <a:pPr marL="457200" indent="-457200">
              <a:buNone/>
            </a:pPr>
            <a:r>
              <a:rPr lang="nl-NL" sz="1800" dirty="0" smtClean="0"/>
              <a:t>verspreiden tot diep in de wondspleten. In gelaat binnen 12 uur.</a:t>
            </a:r>
          </a:p>
          <a:p>
            <a:pPr marL="457200" indent="-457200">
              <a:buNone/>
            </a:pPr>
            <a:endParaRPr lang="nl-NL" sz="1800" dirty="0" smtClean="0"/>
          </a:p>
          <a:p>
            <a:pPr marL="457200" indent="-457200">
              <a:buNone/>
            </a:pPr>
            <a:r>
              <a:rPr lang="nl-NL" sz="1800" dirty="0" smtClean="0"/>
              <a:t>En of </a:t>
            </a:r>
            <a:r>
              <a:rPr lang="nl-NL" sz="1800" b="1" dirty="0" smtClean="0"/>
              <a:t>tetanus vaccinatie </a:t>
            </a:r>
            <a:r>
              <a:rPr lang="nl-NL" sz="1800" dirty="0" smtClean="0"/>
              <a:t>is  geïndiceerd: zie boek </a:t>
            </a:r>
            <a:r>
              <a:rPr lang="nl-NL" sz="1800" dirty="0" err="1" smtClean="0"/>
              <a:t>blz</a:t>
            </a:r>
            <a:r>
              <a:rPr lang="nl-NL" sz="1800" dirty="0" smtClean="0"/>
              <a:t> 186/187</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Verbandsoorten </a:t>
            </a:r>
            <a:endParaRPr lang="nl-NL" dirty="0"/>
          </a:p>
        </p:txBody>
      </p:sp>
      <p:sp>
        <p:nvSpPr>
          <p:cNvPr id="3" name="Tijdelijke aanduiding voor inhoud 2"/>
          <p:cNvSpPr>
            <a:spLocks noGrp="1"/>
          </p:cNvSpPr>
          <p:nvPr>
            <p:ph sz="quarter" idx="1"/>
          </p:nvPr>
        </p:nvSpPr>
        <p:spPr/>
        <p:txBody>
          <a:bodyPr>
            <a:normAutofit fontScale="92500" lnSpcReduction="10000"/>
          </a:bodyPr>
          <a:lstStyle/>
          <a:p>
            <a:pPr>
              <a:buNone/>
            </a:pPr>
            <a:r>
              <a:rPr lang="nl-NL" sz="2000" b="1" dirty="0" smtClean="0"/>
              <a:t>Dekverbanden: </a:t>
            </a:r>
            <a:r>
              <a:rPr lang="nl-NL" sz="2000" dirty="0" smtClean="0"/>
              <a:t>bij open oppervlakkige wond, neemt</a:t>
            </a:r>
          </a:p>
          <a:p>
            <a:pPr>
              <a:buNone/>
            </a:pPr>
            <a:r>
              <a:rPr lang="nl-NL" sz="2000" dirty="0" smtClean="0"/>
              <a:t>wondvocht en bloed op. </a:t>
            </a:r>
          </a:p>
          <a:p>
            <a:pPr>
              <a:buNone/>
            </a:pPr>
            <a:endParaRPr lang="nl-NL" sz="2000" dirty="0" smtClean="0"/>
          </a:p>
          <a:p>
            <a:pPr>
              <a:buNone/>
            </a:pPr>
            <a:r>
              <a:rPr lang="nl-NL" sz="2000" b="1" dirty="0" smtClean="0"/>
              <a:t>Opbouw dekverband:</a:t>
            </a:r>
          </a:p>
          <a:p>
            <a:r>
              <a:rPr lang="nl-NL" sz="2000" dirty="0" smtClean="0"/>
              <a:t>Steriel gaas</a:t>
            </a:r>
          </a:p>
          <a:p>
            <a:r>
              <a:rPr lang="nl-NL" sz="2000" dirty="0" smtClean="0"/>
              <a:t>Witte watten</a:t>
            </a:r>
          </a:p>
          <a:p>
            <a:r>
              <a:rPr lang="nl-NL" sz="2000" dirty="0" smtClean="0"/>
              <a:t>Hydrofiel zwachtel</a:t>
            </a:r>
          </a:p>
          <a:p>
            <a:pPr>
              <a:buNone/>
            </a:pPr>
            <a:endParaRPr lang="nl-NL" sz="2000" dirty="0" smtClean="0"/>
          </a:p>
          <a:p>
            <a:pPr>
              <a:buNone/>
            </a:pPr>
            <a:r>
              <a:rPr lang="nl-NL" sz="2000" b="1" dirty="0" err="1" smtClean="0"/>
              <a:t>Geimpregneerd</a:t>
            </a:r>
            <a:r>
              <a:rPr lang="nl-NL" sz="2000" b="1" dirty="0" smtClean="0"/>
              <a:t> gaas: </a:t>
            </a:r>
            <a:r>
              <a:rPr lang="nl-NL" sz="2000" dirty="0" err="1" smtClean="0"/>
              <a:t>Klinitulle</a:t>
            </a:r>
            <a:r>
              <a:rPr lang="nl-NL" sz="2000" dirty="0" smtClean="0"/>
              <a:t> (paraffine)  of </a:t>
            </a:r>
            <a:r>
              <a:rPr lang="nl-NL" sz="2000" dirty="0" err="1" smtClean="0"/>
              <a:t>betadine</a:t>
            </a:r>
            <a:r>
              <a:rPr lang="nl-NL" sz="2000" dirty="0" smtClean="0"/>
              <a:t> gaas</a:t>
            </a:r>
          </a:p>
          <a:p>
            <a:pPr>
              <a:buNone/>
            </a:pPr>
            <a:endParaRPr lang="nl-NL" sz="2000" dirty="0" smtClean="0"/>
          </a:p>
          <a:p>
            <a:r>
              <a:rPr lang="nl-NL" sz="2000" b="1" dirty="0" smtClean="0"/>
              <a:t>Wonddrukverband: </a:t>
            </a:r>
            <a:r>
              <a:rPr lang="nl-NL" sz="2000" dirty="0" smtClean="0"/>
              <a:t>bij arteriële bloedingen</a:t>
            </a:r>
          </a:p>
          <a:p>
            <a:pPr>
              <a:buNone/>
            </a:pPr>
            <a:endParaRPr lang="nl-NL" sz="2000" dirty="0" smtClean="0"/>
          </a:p>
          <a:p>
            <a:pPr>
              <a:buNone/>
            </a:pPr>
            <a:r>
              <a:rPr lang="nl-NL" sz="1800" i="1" dirty="0" smtClean="0"/>
              <a:t>Zeer aanbod aan producten: kostenbewust/per praktijk/ziekenhuis</a:t>
            </a:r>
          </a:p>
          <a:p>
            <a:pPr>
              <a:buNone/>
            </a:pPr>
            <a:r>
              <a:rPr lang="nl-NL" sz="1800" i="1" dirty="0" smtClean="0"/>
              <a:t>verschillend. </a:t>
            </a:r>
            <a:r>
              <a:rPr lang="nl-NL" sz="1800" i="1" dirty="0" smtClean="0">
                <a:hlinkClick r:id="rId3"/>
              </a:rPr>
              <a:t>http://www.klinion.nl/</a:t>
            </a:r>
            <a:endParaRPr lang="nl-NL" sz="1800" i="1" dirty="0" smtClean="0"/>
          </a:p>
          <a:p>
            <a:pPr>
              <a:buNone/>
            </a:pPr>
            <a:endParaRPr lang="nl-NL" sz="1800" i="1" dirty="0" smtClean="0"/>
          </a:p>
          <a:p>
            <a:pPr>
              <a:buNone/>
            </a:pPr>
            <a:endParaRPr lang="nl-NL" sz="1800" i="1" dirty="0" smtClean="0"/>
          </a:p>
          <a:p>
            <a:pPr>
              <a:buNone/>
            </a:pPr>
            <a:endParaRPr lang="nl-NL"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CSM controle</a:t>
            </a:r>
            <a:endParaRPr lang="nl-NL" dirty="0"/>
          </a:p>
        </p:txBody>
      </p:sp>
      <p:sp>
        <p:nvSpPr>
          <p:cNvPr id="3" name="Tijdelijke aanduiding voor inhoud 2"/>
          <p:cNvSpPr>
            <a:spLocks noGrp="1"/>
          </p:cNvSpPr>
          <p:nvPr>
            <p:ph sz="half" idx="1"/>
          </p:nvPr>
        </p:nvSpPr>
        <p:spPr/>
        <p:txBody>
          <a:bodyPr/>
          <a:lstStyle/>
          <a:p>
            <a:endParaRPr lang="nl-NL" sz="1800" dirty="0" smtClean="0"/>
          </a:p>
          <a:p>
            <a:endParaRPr lang="nl-NL" sz="1800" dirty="0" smtClean="0"/>
          </a:p>
          <a:p>
            <a:endParaRPr lang="nl-NL" sz="1800" dirty="0" smtClean="0"/>
          </a:p>
          <a:p>
            <a:r>
              <a:rPr lang="nl-NL" sz="1800" dirty="0" smtClean="0"/>
              <a:t>Circulatie</a:t>
            </a:r>
          </a:p>
          <a:p>
            <a:endParaRPr lang="en-US" sz="1800" dirty="0" smtClean="0"/>
          </a:p>
          <a:p>
            <a:r>
              <a:rPr lang="nl-NL" sz="1800" dirty="0" smtClean="0"/>
              <a:t>Sensibiliteit</a:t>
            </a:r>
          </a:p>
          <a:p>
            <a:endParaRPr lang="en-US" sz="1800" dirty="0" smtClean="0"/>
          </a:p>
          <a:p>
            <a:r>
              <a:rPr lang="nl-NL" sz="1800" dirty="0" smtClean="0"/>
              <a:t>Motoriek</a:t>
            </a:r>
          </a:p>
          <a:p>
            <a:endParaRPr lang="nl-NL" dirty="0"/>
          </a:p>
        </p:txBody>
      </p:sp>
      <p:pic>
        <p:nvPicPr>
          <p:cNvPr id="5" name="Tijdelijke aanduiding voor inhoud 4" descr="cappil.jpg"/>
          <p:cNvPicPr>
            <a:picLocks noGrp="1" noChangeAspect="1"/>
          </p:cNvPicPr>
          <p:nvPr>
            <p:ph sz="half" idx="2"/>
          </p:nvPr>
        </p:nvPicPr>
        <p:blipFill>
          <a:blip r:embed="rId3" cstate="print"/>
          <a:stretch>
            <a:fillRect/>
          </a:stretch>
        </p:blipFill>
        <p:spPr>
          <a:xfrm>
            <a:off x="4788024" y="1484784"/>
            <a:ext cx="2019300" cy="1562100"/>
          </a:xfrm>
        </p:spPr>
      </p:pic>
      <p:pic>
        <p:nvPicPr>
          <p:cNvPr id="1026" name="Picture 2" descr="C:\Users\Rhea\Documents\sensis.jpg"/>
          <p:cNvPicPr>
            <a:picLocks noChangeAspect="1" noChangeArrowheads="1"/>
          </p:cNvPicPr>
          <p:nvPr/>
        </p:nvPicPr>
        <p:blipFill>
          <a:blip r:embed="rId4" cstate="print"/>
          <a:srcRect/>
          <a:stretch>
            <a:fillRect/>
          </a:stretch>
        </p:blipFill>
        <p:spPr bwMode="auto">
          <a:xfrm>
            <a:off x="2411760" y="3284984"/>
            <a:ext cx="1743075" cy="2619375"/>
          </a:xfrm>
          <a:prstGeom prst="rect">
            <a:avLst/>
          </a:prstGeom>
          <a:noFill/>
        </p:spPr>
      </p:pic>
      <p:pic>
        <p:nvPicPr>
          <p:cNvPr id="1027" name="Picture 3" descr="C:\Users\Rhea\Documents\verb.jpg"/>
          <p:cNvPicPr>
            <a:picLocks noChangeAspect="1" noChangeArrowheads="1"/>
          </p:cNvPicPr>
          <p:nvPr/>
        </p:nvPicPr>
        <p:blipFill>
          <a:blip r:embed="rId5" cstate="print"/>
          <a:srcRect/>
          <a:stretch>
            <a:fillRect/>
          </a:stretch>
        </p:blipFill>
        <p:spPr bwMode="auto">
          <a:xfrm>
            <a:off x="6156176" y="3573016"/>
            <a:ext cx="2143125" cy="214312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Demo filmpjes </a:t>
            </a:r>
            <a:endParaRPr lang="nl-NL" dirty="0"/>
          </a:p>
        </p:txBody>
      </p:sp>
      <p:sp>
        <p:nvSpPr>
          <p:cNvPr id="6" name="Tijdelijke aanduiding voor inhoud 5"/>
          <p:cNvSpPr>
            <a:spLocks noGrp="1"/>
          </p:cNvSpPr>
          <p:nvPr>
            <p:ph sz="quarter" idx="1"/>
          </p:nvPr>
        </p:nvSpPr>
        <p:spPr/>
        <p:txBody>
          <a:bodyPr>
            <a:normAutofit/>
          </a:bodyPr>
          <a:lstStyle/>
          <a:p>
            <a:pPr>
              <a:buNone/>
            </a:pPr>
            <a:endParaRPr lang="nl-NL" u="sng" dirty="0" smtClean="0"/>
          </a:p>
          <a:p>
            <a:pPr>
              <a:buNone/>
            </a:pPr>
            <a:r>
              <a:rPr lang="nl-NL" sz="1800" dirty="0" smtClean="0"/>
              <a:t>Aanbrengen geïmpregneerd gaas onderarm en vinger dekverband</a:t>
            </a:r>
          </a:p>
          <a:p>
            <a:pPr>
              <a:buNone/>
            </a:pPr>
            <a:endParaRPr lang="nl-NL" sz="1800" dirty="0" smtClean="0"/>
          </a:p>
          <a:p>
            <a:pPr>
              <a:buNone/>
            </a:pPr>
            <a:r>
              <a:rPr lang="nl-NL" u="sng" dirty="0" smtClean="0">
                <a:hlinkClick r:id="rId3"/>
              </a:rPr>
              <a:t>https://www.youtube.com/watch?v=7HAKHxw5O0I</a:t>
            </a:r>
            <a:endParaRPr lang="nl-NL" u="sng" dirty="0" smtClean="0"/>
          </a:p>
          <a:p>
            <a:pPr>
              <a:buNone/>
            </a:pPr>
            <a:endParaRPr lang="nl-NL" u="sng" dirty="0" smtClean="0"/>
          </a:p>
          <a:p>
            <a:pPr>
              <a:buNone/>
            </a:pPr>
            <a:r>
              <a:rPr lang="nl-NL" u="sng" dirty="0" smtClean="0">
                <a:hlinkClick r:id="rId4"/>
              </a:rPr>
              <a:t>https://www.youtube.com/watch?v=D4zzA1VlvQY</a:t>
            </a:r>
            <a:r>
              <a:rPr lang="nl-NL" dirty="0" smtClean="0">
                <a:hlinkClick r:id="rId4"/>
              </a:rPr>
              <a:t> </a:t>
            </a:r>
            <a:endParaRPr lang="nl-NL" dirty="0" smtClean="0"/>
          </a:p>
          <a:p>
            <a:pPr>
              <a:buNone/>
            </a:pPr>
            <a:endParaRPr lang="nl-NL" dirty="0" smtClean="0"/>
          </a:p>
          <a:p>
            <a:pPr>
              <a:buNone/>
            </a:pPr>
            <a:r>
              <a:rPr lang="nl-NL" sz="2000" dirty="0" smtClean="0"/>
              <a:t>Huiswerk: doornemen H6 </a:t>
            </a:r>
          </a:p>
          <a:p>
            <a:endParaRPr lang="nl-NL" dirty="0" smtClean="0"/>
          </a:p>
          <a:p>
            <a:pPr>
              <a:buNone/>
            </a:pPr>
            <a:endParaRPr lang="nl-NL" dirty="0" smtClean="0"/>
          </a:p>
          <a:p>
            <a:pPr>
              <a:buNone/>
            </a:pPr>
            <a:endParaRPr lang="nl-NL" dirty="0"/>
          </a:p>
        </p:txBody>
      </p:sp>
      <p:pic>
        <p:nvPicPr>
          <p:cNvPr id="2050" name="Picture 2" descr="C:\Users\Rhea\Documents\images.jpg"/>
          <p:cNvPicPr>
            <a:picLocks noChangeAspect="1" noChangeArrowheads="1"/>
          </p:cNvPicPr>
          <p:nvPr/>
        </p:nvPicPr>
        <p:blipFill>
          <a:blip r:embed="rId5" cstate="print"/>
          <a:srcRect/>
          <a:stretch>
            <a:fillRect/>
          </a:stretch>
        </p:blipFill>
        <p:spPr bwMode="auto">
          <a:xfrm>
            <a:off x="7236296" y="260648"/>
            <a:ext cx="1752600" cy="17526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Brandwonden</a:t>
            </a:r>
            <a:endParaRPr lang="nl-NL" dirty="0"/>
          </a:p>
        </p:txBody>
      </p:sp>
      <p:sp>
        <p:nvSpPr>
          <p:cNvPr id="3" name="Tijdelijke aanduiding voor inhoud 2"/>
          <p:cNvSpPr>
            <a:spLocks noGrp="1"/>
          </p:cNvSpPr>
          <p:nvPr>
            <p:ph sz="quarter" idx="1"/>
          </p:nvPr>
        </p:nvSpPr>
        <p:spPr/>
        <p:txBody>
          <a:bodyPr/>
          <a:lstStyle/>
          <a:p>
            <a:endParaRPr lang="nl-NL" dirty="0">
              <a:blipFill dpi="0" rotWithShape="1">
                <a:blip r:embed="rId3"/>
                <a:srcRect/>
                <a:tile tx="0" ty="0" sx="100000" sy="100000" flip="none" algn="tl"/>
              </a:blip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Wondverzorging</a:t>
            </a:r>
            <a:endParaRPr lang="nl-NL" dirty="0"/>
          </a:p>
        </p:txBody>
      </p:sp>
      <p:sp>
        <p:nvSpPr>
          <p:cNvPr id="3" name="Tijdelijke aanduiding voor inhoud 2"/>
          <p:cNvSpPr>
            <a:spLocks noGrp="1"/>
          </p:cNvSpPr>
          <p:nvPr>
            <p:ph sz="quarter" idx="1"/>
          </p:nvPr>
        </p:nvSpPr>
        <p:spPr/>
        <p:txBody>
          <a:bodyPr>
            <a:normAutofit/>
          </a:bodyPr>
          <a:lstStyle/>
          <a:p>
            <a:pPr>
              <a:buNone/>
            </a:pPr>
            <a:r>
              <a:rPr lang="nl-NL" sz="1800" b="1" dirty="0" smtClean="0"/>
              <a:t>Doelen vaardighedenlijn</a:t>
            </a:r>
          </a:p>
          <a:p>
            <a:pPr>
              <a:buNone/>
            </a:pPr>
            <a:endParaRPr lang="nl-NL" sz="1800" b="1" dirty="0" smtClean="0"/>
          </a:p>
          <a:p>
            <a:pPr>
              <a:buFontTx/>
              <a:buChar char="-"/>
            </a:pPr>
            <a:r>
              <a:rPr lang="nl-NL" sz="1800" dirty="0" smtClean="0"/>
              <a:t>dekverband aanleggen: vinger, elleboog/knie, onder/boven arm/been</a:t>
            </a:r>
          </a:p>
          <a:p>
            <a:pPr>
              <a:buFontTx/>
              <a:buChar char="-"/>
            </a:pPr>
            <a:r>
              <a:rPr lang="nl-NL" sz="1800" dirty="0" smtClean="0"/>
              <a:t>handrugverband aanleggen</a:t>
            </a:r>
          </a:p>
          <a:p>
            <a:pPr>
              <a:buFontTx/>
              <a:buChar char="-"/>
            </a:pPr>
            <a:r>
              <a:rPr lang="nl-NL" sz="1800" dirty="0" smtClean="0"/>
              <a:t>open dekverband aanleggen: hand/voet</a:t>
            </a:r>
          </a:p>
          <a:p>
            <a:pPr>
              <a:buFontTx/>
              <a:buChar char="-"/>
            </a:pPr>
            <a:r>
              <a:rPr lang="nl-NL" sz="1800" dirty="0" smtClean="0"/>
              <a:t>gesloten dekverband aanleggen: hand/voet</a:t>
            </a:r>
          </a:p>
          <a:p>
            <a:pPr>
              <a:buFontTx/>
              <a:buChar char="-"/>
            </a:pPr>
            <a:r>
              <a:rPr lang="nl-NL" sz="1800" dirty="0" smtClean="0"/>
              <a:t>geïmpregneerd gaas aanbrengen (diverse soorten)</a:t>
            </a:r>
          </a:p>
          <a:p>
            <a:pPr>
              <a:buFontTx/>
              <a:buChar char="-"/>
            </a:pPr>
            <a:r>
              <a:rPr lang="nl-NL" sz="1800" dirty="0" smtClean="0"/>
              <a:t>zalfverband aanbrengen bij brandwond m.b.v. </a:t>
            </a:r>
            <a:r>
              <a:rPr lang="nl-NL" sz="1800" dirty="0" err="1" smtClean="0"/>
              <a:t>Zilversulfadiazine</a:t>
            </a:r>
            <a:r>
              <a:rPr lang="nl-NL" sz="1800" dirty="0" smtClean="0"/>
              <a:t> (</a:t>
            </a:r>
            <a:r>
              <a:rPr lang="nl-NL" sz="1800" dirty="0" err="1" smtClean="0"/>
              <a:t>Flammazine</a:t>
            </a:r>
            <a:r>
              <a:rPr lang="nl-NL" sz="1800" dirty="0" smtClean="0"/>
              <a:t>) </a:t>
            </a:r>
          </a:p>
          <a:p>
            <a:pPr>
              <a:buFontTx/>
              <a:buChar char="-"/>
            </a:pPr>
            <a:r>
              <a:rPr lang="nl-NL" sz="1800" dirty="0" smtClean="0"/>
              <a:t>corpus </a:t>
            </a:r>
            <a:r>
              <a:rPr lang="nl-NL" sz="1800" dirty="0" err="1" smtClean="0"/>
              <a:t>aliënum</a:t>
            </a:r>
            <a:r>
              <a:rPr lang="nl-NL" sz="1800" dirty="0" smtClean="0"/>
              <a:t> verwijderen uit wond</a:t>
            </a:r>
          </a:p>
          <a:p>
            <a:pPr>
              <a:buFontTx/>
              <a:buChar char="-"/>
            </a:pPr>
            <a:r>
              <a:rPr lang="nl-NL" sz="1800" dirty="0" smtClean="0"/>
              <a:t>drukverband aanleggen: pols/enkel</a:t>
            </a:r>
          </a:p>
          <a:p>
            <a:pPr>
              <a:buFontTx/>
              <a:buChar char="-"/>
            </a:pPr>
            <a:r>
              <a:rPr lang="nl-NL" sz="1800" dirty="0" smtClean="0"/>
              <a:t>mitella aanleggen: hoog/laag</a:t>
            </a:r>
          </a:p>
          <a:p>
            <a:pPr>
              <a:buFontTx/>
              <a:buChar char="-"/>
            </a:pPr>
            <a:r>
              <a:rPr lang="nl-NL" sz="1800" dirty="0" smtClean="0"/>
              <a:t>brede/smalle das aanleggen</a:t>
            </a:r>
          </a:p>
          <a:p>
            <a:pPr>
              <a:buFontTx/>
              <a:buChar char="-"/>
            </a:pPr>
            <a:endParaRPr lang="nl-NL" sz="1800" dirty="0" smtClean="0"/>
          </a:p>
          <a:p>
            <a:pPr>
              <a:buNone/>
            </a:pPr>
            <a:endParaRPr lang="nl-NL" sz="1800" dirty="0" smtClean="0"/>
          </a:p>
          <a:p>
            <a:pPr>
              <a:buFontTx/>
              <a:buChar char="-"/>
            </a:pPr>
            <a:endParaRPr lang="nl-NL" sz="1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De Huid</a:t>
            </a:r>
            <a:endParaRPr lang="nl-NL" dirty="0"/>
          </a:p>
        </p:txBody>
      </p:sp>
      <p:sp>
        <p:nvSpPr>
          <p:cNvPr id="3" name="Tijdelijke aanduiding voor inhoud 2"/>
          <p:cNvSpPr>
            <a:spLocks noGrp="1"/>
          </p:cNvSpPr>
          <p:nvPr>
            <p:ph sz="half" idx="1"/>
          </p:nvPr>
        </p:nvSpPr>
        <p:spPr/>
        <p:txBody>
          <a:bodyPr/>
          <a:lstStyle/>
          <a:p>
            <a:endParaRPr lang="nl-NL" dirty="0" smtClean="0"/>
          </a:p>
          <a:p>
            <a:pPr>
              <a:buNone/>
            </a:pPr>
            <a:r>
              <a:rPr lang="nl-NL" sz="2000" b="1" dirty="0" smtClean="0"/>
              <a:t>Vraag:</a:t>
            </a:r>
          </a:p>
          <a:p>
            <a:pPr>
              <a:buNone/>
            </a:pPr>
            <a:r>
              <a:rPr lang="nl-NL" sz="2000" dirty="0" smtClean="0"/>
              <a:t> </a:t>
            </a:r>
          </a:p>
          <a:p>
            <a:pPr>
              <a:buNone/>
            </a:pPr>
            <a:r>
              <a:rPr lang="nl-NL" sz="2000" i="1" dirty="0" smtClean="0"/>
              <a:t>Uit welke lagen bestaat de</a:t>
            </a:r>
          </a:p>
          <a:p>
            <a:pPr>
              <a:buNone/>
            </a:pPr>
            <a:r>
              <a:rPr lang="nl-NL" sz="2000" i="1" dirty="0" smtClean="0"/>
              <a:t>huid?</a:t>
            </a:r>
          </a:p>
          <a:p>
            <a:endParaRPr lang="nl-NL" dirty="0" smtClean="0"/>
          </a:p>
          <a:p>
            <a:endParaRPr lang="nl-NL" dirty="0"/>
          </a:p>
        </p:txBody>
      </p:sp>
      <p:pic>
        <p:nvPicPr>
          <p:cNvPr id="7" name="Tijdelijke aanduiding voor inhoud 6" descr="Kikker-met-vraag.jpg"/>
          <p:cNvPicPr>
            <a:picLocks noGrp="1" noChangeAspect="1"/>
          </p:cNvPicPr>
          <p:nvPr>
            <p:ph sz="half" idx="2"/>
          </p:nvPr>
        </p:nvPicPr>
        <p:blipFill>
          <a:blip r:embed="rId3" cstate="print"/>
          <a:stretch>
            <a:fillRect/>
          </a:stretch>
        </p:blipFill>
        <p:spPr>
          <a:xfrm>
            <a:off x="5391150" y="2740819"/>
            <a:ext cx="2857500" cy="19431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Huidlagen</a:t>
            </a:r>
            <a:endParaRPr lang="nl-NL" dirty="0"/>
          </a:p>
        </p:txBody>
      </p:sp>
      <p:pic>
        <p:nvPicPr>
          <p:cNvPr id="4" name="Tijdelijke aanduiding voor inhoud 3" descr="huid2.jpg"/>
          <p:cNvPicPr>
            <a:picLocks noGrp="1" noChangeAspect="1"/>
          </p:cNvPicPr>
          <p:nvPr>
            <p:ph sz="quarter" idx="1"/>
          </p:nvPr>
        </p:nvPicPr>
        <p:blipFill>
          <a:blip r:embed="rId3" cstate="print"/>
          <a:stretch>
            <a:fillRect/>
          </a:stretch>
        </p:blipFill>
        <p:spPr>
          <a:xfrm>
            <a:off x="1124744" y="1527175"/>
            <a:ext cx="6858000" cy="4572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Wonden</a:t>
            </a:r>
            <a:endParaRPr lang="nl-NL" dirty="0"/>
          </a:p>
        </p:txBody>
      </p:sp>
      <p:sp>
        <p:nvSpPr>
          <p:cNvPr id="3" name="Tijdelijke aanduiding voor inhoud 2"/>
          <p:cNvSpPr>
            <a:spLocks noGrp="1"/>
          </p:cNvSpPr>
          <p:nvPr>
            <p:ph sz="quarter" idx="1"/>
          </p:nvPr>
        </p:nvSpPr>
        <p:spPr/>
        <p:txBody>
          <a:bodyPr>
            <a:normAutofit/>
          </a:bodyPr>
          <a:lstStyle/>
          <a:p>
            <a:pPr>
              <a:buNone/>
            </a:pPr>
            <a:r>
              <a:rPr lang="nl-NL" sz="2000" dirty="0" smtClean="0"/>
              <a:t>Een wond is een beschadiging van de normale</a:t>
            </a:r>
          </a:p>
          <a:p>
            <a:pPr>
              <a:buNone/>
            </a:pPr>
            <a:r>
              <a:rPr lang="nl-NL" sz="2000" dirty="0" smtClean="0"/>
              <a:t>structuur van je lichaamsweefsel.</a:t>
            </a:r>
          </a:p>
          <a:p>
            <a:pPr>
              <a:buNone/>
            </a:pPr>
            <a:endParaRPr lang="nl-NL" sz="2000" dirty="0" smtClean="0"/>
          </a:p>
          <a:p>
            <a:pPr>
              <a:buNone/>
            </a:pPr>
            <a:r>
              <a:rPr lang="nl-NL" sz="2000" dirty="0" smtClean="0"/>
              <a:t>Bij iedere wond reageert het lichaam met een</a:t>
            </a:r>
          </a:p>
          <a:p>
            <a:pPr>
              <a:buNone/>
            </a:pPr>
            <a:r>
              <a:rPr lang="nl-NL" sz="2000" dirty="0" smtClean="0"/>
              <a:t>ontstekingsreactie. </a:t>
            </a:r>
          </a:p>
          <a:p>
            <a:pPr>
              <a:buNone/>
            </a:pPr>
            <a:endParaRPr lang="nl-NL" sz="2000" dirty="0" smtClean="0"/>
          </a:p>
          <a:p>
            <a:pPr>
              <a:buNone/>
            </a:pPr>
            <a:endParaRPr lang="nl-NL" sz="2000" dirty="0" smtClean="0"/>
          </a:p>
          <a:p>
            <a:pPr>
              <a:buNone/>
            </a:pPr>
            <a:endParaRPr lang="nl-NL" sz="2000" dirty="0" smtClean="0"/>
          </a:p>
          <a:p>
            <a:pPr>
              <a:buNone/>
            </a:pPr>
            <a:r>
              <a:rPr lang="nl-NL" sz="2000" b="1" i="1" dirty="0" smtClean="0"/>
              <a:t>Vraag:</a:t>
            </a:r>
          </a:p>
          <a:p>
            <a:pPr>
              <a:buNone/>
            </a:pPr>
            <a:r>
              <a:rPr lang="nl-NL" sz="2000" i="1" dirty="0" smtClean="0"/>
              <a:t>Benoem 5 kenmerken van een </a:t>
            </a:r>
            <a:r>
              <a:rPr lang="nl-NL" sz="2000" i="1" dirty="0" err="1" smtClean="0"/>
              <a:t>ontstekings</a:t>
            </a:r>
            <a:r>
              <a:rPr lang="nl-NL" sz="2000" i="1" dirty="0" smtClean="0"/>
              <a:t>-</a:t>
            </a:r>
          </a:p>
          <a:p>
            <a:pPr>
              <a:buNone/>
            </a:pPr>
            <a:r>
              <a:rPr lang="nl-NL" sz="2000" i="1" dirty="0" smtClean="0"/>
              <a:t>reactie ( ook in het Latijns)</a:t>
            </a:r>
            <a:endParaRPr lang="nl-NL" sz="20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Wonden</a:t>
            </a:r>
            <a:endParaRPr lang="nl-NL" dirty="0"/>
          </a:p>
        </p:txBody>
      </p:sp>
      <p:sp>
        <p:nvSpPr>
          <p:cNvPr id="3" name="Tijdelijke aanduiding voor inhoud 2"/>
          <p:cNvSpPr>
            <a:spLocks noGrp="1"/>
          </p:cNvSpPr>
          <p:nvPr>
            <p:ph sz="half" idx="1"/>
          </p:nvPr>
        </p:nvSpPr>
        <p:spPr/>
        <p:txBody>
          <a:bodyPr>
            <a:normAutofit/>
          </a:bodyPr>
          <a:lstStyle/>
          <a:p>
            <a:endParaRPr lang="nl-NL" sz="2000" dirty="0" smtClean="0"/>
          </a:p>
          <a:p>
            <a:r>
              <a:rPr lang="nl-NL" sz="2000" dirty="0" smtClean="0"/>
              <a:t>Roodheid &gt;</a:t>
            </a:r>
            <a:r>
              <a:rPr lang="nl-NL" sz="2000" dirty="0" err="1" smtClean="0"/>
              <a:t>rubor</a:t>
            </a:r>
            <a:endParaRPr lang="nl-NL" sz="2000" dirty="0" smtClean="0"/>
          </a:p>
          <a:p>
            <a:r>
              <a:rPr lang="nl-NL" sz="2000" dirty="0" smtClean="0"/>
              <a:t>Zwelling&gt;tumor</a:t>
            </a:r>
          </a:p>
          <a:p>
            <a:r>
              <a:rPr lang="nl-NL" sz="2000" dirty="0" err="1" smtClean="0"/>
              <a:t>Calor</a:t>
            </a:r>
            <a:r>
              <a:rPr lang="nl-NL" sz="2000" dirty="0" smtClean="0"/>
              <a:t>&gt;warm</a:t>
            </a:r>
          </a:p>
          <a:p>
            <a:r>
              <a:rPr lang="nl-NL" sz="2000" dirty="0" err="1" smtClean="0"/>
              <a:t>Dolor</a:t>
            </a:r>
            <a:r>
              <a:rPr lang="nl-NL" sz="2000" dirty="0" smtClean="0"/>
              <a:t>&gt;pijn</a:t>
            </a:r>
          </a:p>
          <a:p>
            <a:r>
              <a:rPr lang="nl-NL" sz="2000" dirty="0" err="1" smtClean="0"/>
              <a:t>Functio</a:t>
            </a:r>
            <a:r>
              <a:rPr lang="nl-NL" sz="2000" dirty="0" smtClean="0"/>
              <a:t> </a:t>
            </a:r>
            <a:r>
              <a:rPr lang="nl-NL" sz="2000" dirty="0" err="1" smtClean="0"/>
              <a:t>Laesa</a:t>
            </a:r>
            <a:r>
              <a:rPr lang="nl-NL" sz="2000" dirty="0" smtClean="0"/>
              <a:t>&gt;gestoorde functie</a:t>
            </a:r>
          </a:p>
          <a:p>
            <a:endParaRPr lang="nl-NL" dirty="0" smtClean="0"/>
          </a:p>
          <a:p>
            <a:pPr>
              <a:buNone/>
            </a:pPr>
            <a:r>
              <a:rPr lang="nl-NL" sz="2200" b="1" i="1" dirty="0" smtClean="0"/>
              <a:t>Vraag: </a:t>
            </a:r>
            <a:r>
              <a:rPr lang="nl-NL" sz="2200" i="1" dirty="0" smtClean="0"/>
              <a:t>wanneer spreek </a:t>
            </a:r>
          </a:p>
          <a:p>
            <a:pPr>
              <a:buNone/>
            </a:pPr>
            <a:r>
              <a:rPr lang="nl-NL" sz="2200" i="1" dirty="0" smtClean="0"/>
              <a:t>van een wondinfectie?</a:t>
            </a:r>
            <a:endParaRPr lang="nl-NL" sz="2200" i="1" dirty="0"/>
          </a:p>
        </p:txBody>
      </p:sp>
      <p:pic>
        <p:nvPicPr>
          <p:cNvPr id="5" name="Tijdelijke aanduiding voor inhoud 4" descr="schaafwond.jpg"/>
          <p:cNvPicPr>
            <a:picLocks noGrp="1" noChangeAspect="1"/>
          </p:cNvPicPr>
          <p:nvPr>
            <p:ph sz="half" idx="2"/>
          </p:nvPr>
        </p:nvPicPr>
        <p:blipFill>
          <a:blip r:embed="rId3" cstate="print"/>
          <a:stretch>
            <a:fillRect/>
          </a:stretch>
        </p:blipFill>
        <p:spPr>
          <a:xfrm>
            <a:off x="4967107" y="1988840"/>
            <a:ext cx="3870429" cy="3600399"/>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Wondinfectie</a:t>
            </a:r>
            <a:endParaRPr lang="nl-NL" dirty="0"/>
          </a:p>
        </p:txBody>
      </p:sp>
      <p:sp>
        <p:nvSpPr>
          <p:cNvPr id="6" name="Tijdelijke aanduiding voor inhoud 5"/>
          <p:cNvSpPr>
            <a:spLocks noGrp="1"/>
          </p:cNvSpPr>
          <p:nvPr>
            <p:ph sz="quarter" idx="1"/>
          </p:nvPr>
        </p:nvSpPr>
        <p:spPr/>
        <p:txBody>
          <a:bodyPr/>
          <a:lstStyle/>
          <a:p>
            <a:pPr>
              <a:buNone/>
            </a:pPr>
            <a:endParaRPr lang="nl-NL" dirty="0" smtClean="0"/>
          </a:p>
          <a:p>
            <a:pPr>
              <a:buNone/>
            </a:pPr>
            <a:r>
              <a:rPr lang="nl-NL" sz="2000" b="1" dirty="0" smtClean="0"/>
              <a:t>Wondinfectie: </a:t>
            </a:r>
          </a:p>
          <a:p>
            <a:pPr>
              <a:buNone/>
            </a:pPr>
            <a:endParaRPr lang="nl-NL" sz="2000" b="1" dirty="0" smtClean="0"/>
          </a:p>
          <a:p>
            <a:pPr>
              <a:buNone/>
            </a:pPr>
            <a:r>
              <a:rPr lang="nl-NL" sz="2000" dirty="0" smtClean="0"/>
              <a:t>als de wondgenezing wordt verstoord door een infectie met</a:t>
            </a:r>
          </a:p>
          <a:p>
            <a:pPr>
              <a:buNone/>
            </a:pPr>
            <a:r>
              <a:rPr lang="nl-NL" sz="2000" dirty="0" smtClean="0"/>
              <a:t>ziektekiemen</a:t>
            </a:r>
          </a:p>
          <a:p>
            <a:pPr>
              <a:buNone/>
            </a:pPr>
            <a:endParaRPr lang="nl-NL" sz="2000" dirty="0" smtClean="0"/>
          </a:p>
          <a:p>
            <a:pPr>
              <a:buNone/>
            </a:pPr>
            <a:endParaRPr lang="nl-NL" sz="2000" dirty="0" smtClean="0"/>
          </a:p>
          <a:p>
            <a:pPr>
              <a:buNone/>
            </a:pPr>
            <a:r>
              <a:rPr lang="nl-NL" sz="2000" b="1" i="1" dirty="0" smtClean="0"/>
              <a:t>Vraag:</a:t>
            </a:r>
          </a:p>
          <a:p>
            <a:pPr>
              <a:buNone/>
            </a:pPr>
            <a:r>
              <a:rPr lang="nl-NL" sz="2000" i="1" dirty="0" smtClean="0"/>
              <a:t>Welke factoren beïnvloeden de wondgenezing?</a:t>
            </a:r>
          </a:p>
          <a:p>
            <a:pPr>
              <a:buNone/>
            </a:pPr>
            <a:endParaRPr lang="nl-NL" dirty="0"/>
          </a:p>
        </p:txBody>
      </p:sp>
      <p:pic>
        <p:nvPicPr>
          <p:cNvPr id="1026" name="Picture 2" descr="C:\Users\Rhea\Documents\images.jpg"/>
          <p:cNvPicPr>
            <a:picLocks noChangeAspect="1" noChangeArrowheads="1"/>
          </p:cNvPicPr>
          <p:nvPr/>
        </p:nvPicPr>
        <p:blipFill>
          <a:blip r:embed="rId3" cstate="print"/>
          <a:srcRect/>
          <a:stretch>
            <a:fillRect/>
          </a:stretch>
        </p:blipFill>
        <p:spPr bwMode="auto">
          <a:xfrm>
            <a:off x="7884368" y="3717032"/>
            <a:ext cx="904875" cy="19526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Wondgenezing</a:t>
            </a:r>
            <a:endParaRPr lang="nl-NL" dirty="0"/>
          </a:p>
        </p:txBody>
      </p:sp>
      <p:sp>
        <p:nvSpPr>
          <p:cNvPr id="3" name="Tijdelijke aanduiding voor inhoud 2"/>
          <p:cNvSpPr>
            <a:spLocks noGrp="1"/>
          </p:cNvSpPr>
          <p:nvPr>
            <p:ph sz="half" idx="1"/>
          </p:nvPr>
        </p:nvSpPr>
        <p:spPr/>
        <p:txBody>
          <a:bodyPr>
            <a:normAutofit/>
          </a:bodyPr>
          <a:lstStyle/>
          <a:p>
            <a:pPr>
              <a:buNone/>
            </a:pPr>
            <a:r>
              <a:rPr lang="nl-NL" sz="1900" dirty="0" smtClean="0"/>
              <a:t>Wondgenezing wordt</a:t>
            </a:r>
          </a:p>
          <a:p>
            <a:pPr>
              <a:buNone/>
            </a:pPr>
            <a:r>
              <a:rPr lang="nl-NL" sz="1900" dirty="0" smtClean="0"/>
              <a:t>beïnvloed door:</a:t>
            </a:r>
          </a:p>
          <a:p>
            <a:pPr>
              <a:buNone/>
            </a:pPr>
            <a:endParaRPr lang="nl-NL" sz="1900" dirty="0" smtClean="0"/>
          </a:p>
          <a:p>
            <a:r>
              <a:rPr lang="nl-NL" sz="1900" dirty="0" smtClean="0"/>
              <a:t>plaats van de wond</a:t>
            </a:r>
          </a:p>
          <a:p>
            <a:r>
              <a:rPr lang="nl-NL" sz="1900" dirty="0" smtClean="0"/>
              <a:t>aard van de wond</a:t>
            </a:r>
          </a:p>
          <a:p>
            <a:r>
              <a:rPr lang="nl-NL" sz="1900" dirty="0" smtClean="0"/>
              <a:t>aanwezigheid van</a:t>
            </a:r>
          </a:p>
          <a:p>
            <a:pPr>
              <a:buNone/>
            </a:pPr>
            <a:r>
              <a:rPr lang="nl-NL" sz="1900" dirty="0" smtClean="0"/>
              <a:t>   ziektekiemen of corpus</a:t>
            </a:r>
          </a:p>
          <a:p>
            <a:pPr>
              <a:buNone/>
            </a:pPr>
            <a:r>
              <a:rPr lang="nl-NL" sz="1900" dirty="0" smtClean="0"/>
              <a:t>   </a:t>
            </a:r>
            <a:r>
              <a:rPr lang="nl-NL" sz="1900" dirty="0" err="1" smtClean="0"/>
              <a:t>aliënum</a:t>
            </a:r>
            <a:r>
              <a:rPr lang="nl-NL" sz="1900" dirty="0" smtClean="0"/>
              <a:t> </a:t>
            </a:r>
          </a:p>
          <a:p>
            <a:r>
              <a:rPr lang="nl-NL" sz="1900" dirty="0" smtClean="0"/>
              <a:t>aantal en aanvalskracht</a:t>
            </a:r>
          </a:p>
          <a:p>
            <a:pPr>
              <a:buNone/>
            </a:pPr>
            <a:r>
              <a:rPr lang="nl-NL" sz="1900" dirty="0" smtClean="0"/>
              <a:t>   ziektekiemen</a:t>
            </a:r>
          </a:p>
          <a:p>
            <a:r>
              <a:rPr lang="nl-NL" sz="1900" dirty="0" smtClean="0"/>
              <a:t>verminderde afweer</a:t>
            </a:r>
          </a:p>
          <a:p>
            <a:r>
              <a:rPr lang="nl-NL" sz="1900" dirty="0" smtClean="0"/>
              <a:t>circulatiestoornissen</a:t>
            </a:r>
          </a:p>
          <a:p>
            <a:pPr>
              <a:buNone/>
            </a:pPr>
            <a:endParaRPr lang="nl-NL" dirty="0"/>
          </a:p>
        </p:txBody>
      </p:sp>
      <p:pic>
        <p:nvPicPr>
          <p:cNvPr id="5" name="Tijdelijke aanduiding voor inhoud 4" descr="foto_granulatie_fase.jpg"/>
          <p:cNvPicPr>
            <a:picLocks noGrp="1" noChangeAspect="1"/>
          </p:cNvPicPr>
          <p:nvPr>
            <p:ph sz="half" idx="2"/>
          </p:nvPr>
        </p:nvPicPr>
        <p:blipFill>
          <a:blip r:embed="rId3" cstate="print"/>
          <a:stretch>
            <a:fillRect/>
          </a:stretch>
        </p:blipFill>
        <p:spPr>
          <a:xfrm>
            <a:off x="5260575" y="2543632"/>
            <a:ext cx="3118649" cy="2337473"/>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el">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2">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3">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333</TotalTime>
  <Words>1331</Words>
  <Application>Microsoft Office PowerPoint</Application>
  <PresentationFormat>Diavoorstelling (4:3)</PresentationFormat>
  <Paragraphs>320</Paragraphs>
  <Slides>24</Slides>
  <Notes>24</Notes>
  <HiddenSlides>0</HiddenSlides>
  <MMClips>0</MMClips>
  <ScaleCrop>false</ScaleCrop>
  <HeadingPairs>
    <vt:vector size="4" baseType="variant">
      <vt:variant>
        <vt:lpstr>Thema</vt:lpstr>
      </vt:variant>
      <vt:variant>
        <vt:i4>1</vt:i4>
      </vt:variant>
      <vt:variant>
        <vt:lpstr>Diatitels</vt:lpstr>
      </vt:variant>
      <vt:variant>
        <vt:i4>24</vt:i4>
      </vt:variant>
    </vt:vector>
  </HeadingPairs>
  <TitlesOfParts>
    <vt:vector size="25" baseType="lpstr">
      <vt:lpstr>Civiel</vt:lpstr>
      <vt:lpstr>Wondverzorging </vt:lpstr>
      <vt:lpstr>Wondverzorging </vt:lpstr>
      <vt:lpstr>Wondverzorging</vt:lpstr>
      <vt:lpstr>De Huid</vt:lpstr>
      <vt:lpstr>Huidlagen</vt:lpstr>
      <vt:lpstr>Wonden</vt:lpstr>
      <vt:lpstr>Wonden</vt:lpstr>
      <vt:lpstr>Wondinfectie</vt:lpstr>
      <vt:lpstr>Wondgenezing</vt:lpstr>
      <vt:lpstr>Wondsoorten en oorzaken</vt:lpstr>
      <vt:lpstr>Wondsoorten en oorzaken</vt:lpstr>
      <vt:lpstr>Wondsoorten en oorzaken</vt:lpstr>
      <vt:lpstr>Classificatiemodel WCS</vt:lpstr>
      <vt:lpstr>Classificatiemodel WCS</vt:lpstr>
      <vt:lpstr>Classificatiemodel WCS</vt:lpstr>
      <vt:lpstr>Wondgenezingsproces</vt:lpstr>
      <vt:lpstr>Wondbehandeling nat/droog balans</vt:lpstr>
      <vt:lpstr>Werkwijze wondbehandeling</vt:lpstr>
      <vt:lpstr>Werkwijze wondbehandeling</vt:lpstr>
      <vt:lpstr>Werkwijze wondbehandeling</vt:lpstr>
      <vt:lpstr>Verbandsoorten </vt:lpstr>
      <vt:lpstr>CSM controle</vt:lpstr>
      <vt:lpstr>Demo filmpjes </vt:lpstr>
      <vt:lpstr>Les 2 Brandwonden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Wondverzorging</dc:title>
  <dc:creator>Rhea</dc:creator>
  <cp:lastModifiedBy>Cuperus,B.K.</cp:lastModifiedBy>
  <cp:revision>37</cp:revision>
  <dcterms:created xsi:type="dcterms:W3CDTF">2015-11-13T11:56:47Z</dcterms:created>
  <dcterms:modified xsi:type="dcterms:W3CDTF">2015-11-26T19:44:58Z</dcterms:modified>
</cp:coreProperties>
</file>